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 id="262" r:id="rId8"/>
    <p:sldId id="263" r:id="rId9"/>
    <p:sldId id="264" r:id="rId10"/>
    <p:sldId id="265" r:id="rId11"/>
    <p:sldId id="267" r:id="rId12"/>
    <p:sldId id="268" r:id="rId13"/>
    <p:sldId id="269" r:id="rId14"/>
    <p:sldId id="270" r:id="rId15"/>
    <p:sldId id="271" r:id="rId16"/>
    <p:sldId id="272" r:id="rId17"/>
    <p:sldId id="273" r:id="rId18"/>
    <p:sldId id="275" r:id="rId19"/>
    <p:sldId id="276" r:id="rId20"/>
    <p:sldId id="277" r:id="rId21"/>
    <p:sldId id="278" r:id="rId22"/>
    <p:sldId id="279" r:id="rId23"/>
    <p:sldId id="280" r:id="rId24"/>
    <p:sldId id="281" r:id="rId25"/>
    <p:sldId id="282" r:id="rId26"/>
    <p:sldId id="283" r:id="rId27"/>
    <p:sldId id="284" r:id="rId28"/>
    <p:sldId id="285" r:id="rId29"/>
    <p:sldId id="286" r:id="rId3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9" autoAdjust="0"/>
    <p:restoredTop sz="94660"/>
  </p:normalViewPr>
  <p:slideViewPr>
    <p:cSldViewPr snapToGrid="0">
      <p:cViewPr varScale="1">
        <p:scale>
          <a:sx n="116" d="100"/>
          <a:sy n="116" d="100"/>
        </p:scale>
        <p:origin x="342"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E2DC89BE-5927-4C83-875E-D42E32A311D1}" type="datetimeFigureOut">
              <a:rPr lang="en-US" smtClean="0"/>
              <a:t>8/26/2021</a:t>
            </a:fld>
            <a:endParaRPr lang="en-US"/>
          </a:p>
        </p:txBody>
      </p:sp>
      <p:sp>
        <p:nvSpPr>
          <p:cNvPr id="5" name="Footer Placeholder 4"/>
          <p:cNvSpPr>
            <a:spLocks noGrp="1"/>
          </p:cNvSpPr>
          <p:nvPr>
            <p:ph type="ftr" sz="quarter" idx="11"/>
          </p:nvPr>
        </p:nvSpPr>
        <p:spPr>
          <a:xfrm>
            <a:off x="1371600" y="4323845"/>
            <a:ext cx="6400800" cy="365125"/>
          </a:xfrm>
        </p:spPr>
        <p:txBody>
          <a:bodyPr/>
          <a:lstStyle/>
          <a:p>
            <a:endParaRPr lang="en-US"/>
          </a:p>
        </p:txBody>
      </p:sp>
      <p:sp>
        <p:nvSpPr>
          <p:cNvPr id="6" name="Slide Number Placeholder 5"/>
          <p:cNvSpPr>
            <a:spLocks noGrp="1"/>
          </p:cNvSpPr>
          <p:nvPr>
            <p:ph type="sldNum" sz="quarter" idx="12"/>
          </p:nvPr>
        </p:nvSpPr>
        <p:spPr>
          <a:xfrm>
            <a:off x="8077200" y="1430866"/>
            <a:ext cx="2743200" cy="365125"/>
          </a:xfrm>
        </p:spPr>
        <p:txBody>
          <a:bodyPr/>
          <a:lstStyle/>
          <a:p>
            <a:fld id="{7B766FDA-00CF-4093-98E9-3B31ABF16BFA}" type="slidenum">
              <a:rPr lang="en-US" smtClean="0"/>
              <a:t>‹#›</a:t>
            </a:fld>
            <a:endParaRPr lang="en-US"/>
          </a:p>
        </p:txBody>
      </p:sp>
    </p:spTree>
    <p:extLst>
      <p:ext uri="{BB962C8B-B14F-4D97-AF65-F5344CB8AC3E}">
        <p14:creationId xmlns:p14="http://schemas.microsoft.com/office/powerpoint/2010/main" val="33224245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2DC89BE-5927-4C83-875E-D42E32A311D1}" type="datetimeFigureOut">
              <a:rPr lang="en-US" smtClean="0"/>
              <a:t>8/26/2021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B766FDA-00CF-4093-98E9-3B31ABF16BFA}" type="slidenum">
              <a:rPr lang="en-US" smtClean="0"/>
              <a:t>‹#›</a:t>
            </a:fld>
            <a:endParaRPr lang="en-US"/>
          </a:p>
        </p:txBody>
      </p:sp>
    </p:spTree>
    <p:extLst>
      <p:ext uri="{BB962C8B-B14F-4D97-AF65-F5344CB8AC3E}">
        <p14:creationId xmlns:p14="http://schemas.microsoft.com/office/powerpoint/2010/main" val="25240157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E2DC89BE-5927-4C83-875E-D42E32A311D1}" type="datetimeFigureOut">
              <a:rPr lang="en-US" smtClean="0"/>
              <a:t>8/26/2021</a:t>
            </a:fld>
            <a:endParaRPr lang="en-US"/>
          </a:p>
        </p:txBody>
      </p:sp>
      <p:sp>
        <p:nvSpPr>
          <p:cNvPr id="6" name="Footer Placeholder 5"/>
          <p:cNvSpPr>
            <a:spLocks noGrp="1"/>
          </p:cNvSpPr>
          <p:nvPr>
            <p:ph type="ftr" sz="quarter" idx="11"/>
          </p:nvPr>
        </p:nvSpPr>
        <p:spPr>
          <a:xfrm>
            <a:off x="685800" y="379941"/>
            <a:ext cx="6991492" cy="365125"/>
          </a:xfrm>
        </p:spPr>
        <p:txBody>
          <a:bodyPr/>
          <a:lstStyle/>
          <a:p>
            <a:endParaRPr lang="en-US"/>
          </a:p>
        </p:txBody>
      </p:sp>
      <p:sp>
        <p:nvSpPr>
          <p:cNvPr id="7" name="Slide Number Placeholder 6"/>
          <p:cNvSpPr>
            <a:spLocks noGrp="1"/>
          </p:cNvSpPr>
          <p:nvPr>
            <p:ph type="sldNum" sz="quarter" idx="12"/>
          </p:nvPr>
        </p:nvSpPr>
        <p:spPr>
          <a:xfrm>
            <a:off x="10862452" y="381000"/>
            <a:ext cx="643748" cy="365125"/>
          </a:xfrm>
        </p:spPr>
        <p:txBody>
          <a:bodyPr/>
          <a:lstStyle/>
          <a:p>
            <a:fld id="{7B766FDA-00CF-4093-98E9-3B31ABF16BFA}" type="slidenum">
              <a:rPr lang="en-US" smtClean="0"/>
              <a:t>‹#›</a:t>
            </a:fld>
            <a:endParaRPr lang="en-US"/>
          </a:p>
        </p:txBody>
      </p:sp>
    </p:spTree>
    <p:extLst>
      <p:ext uri="{BB962C8B-B14F-4D97-AF65-F5344CB8AC3E}">
        <p14:creationId xmlns:p14="http://schemas.microsoft.com/office/powerpoint/2010/main" val="234068980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3" name="Picture 12"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E2DC89BE-5927-4C83-875E-D42E32A311D1}" type="datetimeFigureOut">
              <a:rPr lang="en-US" smtClean="0"/>
              <a:t>8/26/2021</a:t>
            </a:fld>
            <a:endParaRPr lang="en-US"/>
          </a:p>
        </p:txBody>
      </p:sp>
      <p:sp>
        <p:nvSpPr>
          <p:cNvPr id="6" name="Footer Placeholder 5"/>
          <p:cNvSpPr>
            <a:spLocks noGrp="1"/>
          </p:cNvSpPr>
          <p:nvPr>
            <p:ph type="ftr" sz="quarter" idx="11"/>
          </p:nvPr>
        </p:nvSpPr>
        <p:spPr>
          <a:xfrm>
            <a:off x="685800" y="379941"/>
            <a:ext cx="6991492" cy="365125"/>
          </a:xfrm>
        </p:spPr>
        <p:txBody>
          <a:bodyPr/>
          <a:lstStyle/>
          <a:p>
            <a:endParaRPr lang="en-US"/>
          </a:p>
        </p:txBody>
      </p:sp>
      <p:sp>
        <p:nvSpPr>
          <p:cNvPr id="7" name="Slide Number Placeholder 6"/>
          <p:cNvSpPr>
            <a:spLocks noGrp="1"/>
          </p:cNvSpPr>
          <p:nvPr>
            <p:ph type="sldNum" sz="quarter" idx="12"/>
          </p:nvPr>
        </p:nvSpPr>
        <p:spPr>
          <a:xfrm>
            <a:off x="10862452" y="381000"/>
            <a:ext cx="643748" cy="365125"/>
          </a:xfrm>
        </p:spPr>
        <p:txBody>
          <a:bodyPr/>
          <a:lstStyle/>
          <a:p>
            <a:fld id="{7B766FDA-00CF-4093-98E9-3B31ABF16BFA}" type="slidenum">
              <a:rPr lang="en-US" smtClean="0"/>
              <a:t>‹#›</a:t>
            </a:fld>
            <a:endParaRPr lang="en-US"/>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80979974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E2DC89BE-5927-4C83-875E-D42E32A311D1}" type="datetimeFigureOut">
              <a:rPr lang="en-US" smtClean="0"/>
              <a:t>8/26/2021</a:t>
            </a:fld>
            <a:endParaRPr lang="en-US"/>
          </a:p>
        </p:txBody>
      </p:sp>
      <p:sp>
        <p:nvSpPr>
          <p:cNvPr id="6" name="Footer Placeholder 5"/>
          <p:cNvSpPr>
            <a:spLocks noGrp="1"/>
          </p:cNvSpPr>
          <p:nvPr>
            <p:ph type="ftr" sz="quarter" idx="11"/>
          </p:nvPr>
        </p:nvSpPr>
        <p:spPr>
          <a:xfrm>
            <a:off x="685800" y="378883"/>
            <a:ext cx="6991492" cy="365125"/>
          </a:xfrm>
        </p:spPr>
        <p:txBody>
          <a:bodyPr/>
          <a:lstStyle/>
          <a:p>
            <a:endParaRPr lang="en-US"/>
          </a:p>
        </p:txBody>
      </p:sp>
      <p:sp>
        <p:nvSpPr>
          <p:cNvPr id="7" name="Slide Number Placeholder 6"/>
          <p:cNvSpPr>
            <a:spLocks noGrp="1"/>
          </p:cNvSpPr>
          <p:nvPr>
            <p:ph type="sldNum" sz="quarter" idx="12"/>
          </p:nvPr>
        </p:nvSpPr>
        <p:spPr>
          <a:xfrm>
            <a:off x="10862452" y="381000"/>
            <a:ext cx="643748" cy="365125"/>
          </a:xfrm>
        </p:spPr>
        <p:txBody>
          <a:bodyPr/>
          <a:lstStyle/>
          <a:p>
            <a:fld id="{7B766FDA-00CF-4093-98E9-3B31ABF16BFA}" type="slidenum">
              <a:rPr lang="en-US" smtClean="0"/>
              <a:t>‹#›</a:t>
            </a:fld>
            <a:endParaRPr lang="en-US"/>
          </a:p>
        </p:txBody>
      </p:sp>
    </p:spTree>
    <p:extLst>
      <p:ext uri="{BB962C8B-B14F-4D97-AF65-F5344CB8AC3E}">
        <p14:creationId xmlns:p14="http://schemas.microsoft.com/office/powerpoint/2010/main" val="239016895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E2DC89BE-5927-4C83-875E-D42E32A311D1}" type="datetimeFigureOut">
              <a:rPr lang="en-US" smtClean="0"/>
              <a:t>8/26/2021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B766FDA-00CF-4093-98E9-3B31ABF16BFA}" type="slidenum">
              <a:rPr lang="en-US" smtClean="0"/>
              <a:t>‹#›</a:t>
            </a:fld>
            <a:endParaRPr lang="en-US"/>
          </a:p>
        </p:txBody>
      </p:sp>
    </p:spTree>
    <p:extLst>
      <p:ext uri="{BB962C8B-B14F-4D97-AF65-F5344CB8AC3E}">
        <p14:creationId xmlns:p14="http://schemas.microsoft.com/office/powerpoint/2010/main" val="226948533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E2DC89BE-5927-4C83-875E-D42E32A311D1}" type="datetimeFigureOut">
              <a:rPr lang="en-US" smtClean="0"/>
              <a:t>8/26/2021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B766FDA-00CF-4093-98E9-3B31ABF16BFA}" type="slidenum">
              <a:rPr lang="en-US" smtClean="0"/>
              <a:t>‹#›</a:t>
            </a:fld>
            <a:endParaRPr lang="en-US"/>
          </a:p>
        </p:txBody>
      </p:sp>
    </p:spTree>
    <p:extLst>
      <p:ext uri="{BB962C8B-B14F-4D97-AF65-F5344CB8AC3E}">
        <p14:creationId xmlns:p14="http://schemas.microsoft.com/office/powerpoint/2010/main" val="348956838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2DC89BE-5927-4C83-875E-D42E32A311D1}" type="datetimeFigureOut">
              <a:rPr lang="en-US" smtClean="0"/>
              <a:t>8/26/2021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B766FDA-00CF-4093-98E9-3B31ABF16BFA}" type="slidenum">
              <a:rPr lang="en-US" smtClean="0"/>
              <a:t>‹#›</a:t>
            </a:fld>
            <a:endParaRPr lang="en-US"/>
          </a:p>
        </p:txBody>
      </p:sp>
    </p:spTree>
    <p:extLst>
      <p:ext uri="{BB962C8B-B14F-4D97-AF65-F5344CB8AC3E}">
        <p14:creationId xmlns:p14="http://schemas.microsoft.com/office/powerpoint/2010/main" val="45427245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E2DC89BE-5927-4C83-875E-D42E32A311D1}" type="datetimeFigureOut">
              <a:rPr lang="en-US" smtClean="0"/>
              <a:t>8/26/2021</a:t>
            </a:fld>
            <a:endParaRPr lang="en-US"/>
          </a:p>
        </p:txBody>
      </p:sp>
      <p:sp>
        <p:nvSpPr>
          <p:cNvPr id="5" name="Footer Placeholder 4"/>
          <p:cNvSpPr>
            <a:spLocks noGrp="1"/>
          </p:cNvSpPr>
          <p:nvPr>
            <p:ph type="ftr" sz="quarter" idx="11"/>
          </p:nvPr>
        </p:nvSpPr>
        <p:spPr>
          <a:xfrm>
            <a:off x="685800" y="381000"/>
            <a:ext cx="6991492" cy="365125"/>
          </a:xfrm>
        </p:spPr>
        <p:txBody>
          <a:bodyPr/>
          <a:lstStyle/>
          <a:p>
            <a:endParaRPr lang="en-US"/>
          </a:p>
        </p:txBody>
      </p:sp>
      <p:sp>
        <p:nvSpPr>
          <p:cNvPr id="6" name="Slide Number Placeholder 5"/>
          <p:cNvSpPr>
            <a:spLocks noGrp="1"/>
          </p:cNvSpPr>
          <p:nvPr>
            <p:ph type="sldNum" sz="quarter" idx="12"/>
          </p:nvPr>
        </p:nvSpPr>
        <p:spPr>
          <a:xfrm>
            <a:off x="10862452" y="381000"/>
            <a:ext cx="643748" cy="365125"/>
          </a:xfrm>
        </p:spPr>
        <p:txBody>
          <a:bodyPr/>
          <a:lstStyle/>
          <a:p>
            <a:fld id="{7B766FDA-00CF-4093-98E9-3B31ABF16BFA}" type="slidenum">
              <a:rPr lang="en-US" smtClean="0"/>
              <a:t>‹#›</a:t>
            </a:fld>
            <a:endParaRPr lang="en-US"/>
          </a:p>
        </p:txBody>
      </p:sp>
    </p:spTree>
    <p:extLst>
      <p:ext uri="{BB962C8B-B14F-4D97-AF65-F5344CB8AC3E}">
        <p14:creationId xmlns:p14="http://schemas.microsoft.com/office/powerpoint/2010/main" val="34309223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2DC89BE-5927-4C83-875E-D42E32A311D1}" type="datetimeFigureOut">
              <a:rPr lang="en-US" smtClean="0"/>
              <a:t>8/26/2021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B766FDA-00CF-4093-98E9-3B31ABF16BFA}" type="slidenum">
              <a:rPr lang="en-US" smtClean="0"/>
              <a:t>‹#›</a:t>
            </a:fld>
            <a:endParaRPr lang="en-US"/>
          </a:p>
        </p:txBody>
      </p:sp>
    </p:spTree>
    <p:extLst>
      <p:ext uri="{BB962C8B-B14F-4D97-AF65-F5344CB8AC3E}">
        <p14:creationId xmlns:p14="http://schemas.microsoft.com/office/powerpoint/2010/main" val="22222691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E2DC89BE-5927-4C83-875E-D42E32A311D1}" type="datetimeFigureOut">
              <a:rPr lang="en-US" smtClean="0"/>
              <a:t>8/26/2021</a:t>
            </a:fld>
            <a:endParaRPr lang="en-US"/>
          </a:p>
        </p:txBody>
      </p:sp>
      <p:sp>
        <p:nvSpPr>
          <p:cNvPr id="5" name="Footer Placeholder 4"/>
          <p:cNvSpPr>
            <a:spLocks noGrp="1"/>
          </p:cNvSpPr>
          <p:nvPr>
            <p:ph type="ftr" sz="quarter" idx="11"/>
          </p:nvPr>
        </p:nvSpPr>
        <p:spPr>
          <a:xfrm>
            <a:off x="685800" y="381001"/>
            <a:ext cx="6991492" cy="364065"/>
          </a:xfrm>
        </p:spPr>
        <p:txBody>
          <a:bodyPr/>
          <a:lstStyle/>
          <a:p>
            <a:endParaRPr lang="en-US"/>
          </a:p>
        </p:txBody>
      </p:sp>
      <p:sp>
        <p:nvSpPr>
          <p:cNvPr id="6" name="Slide Number Placeholder 5"/>
          <p:cNvSpPr>
            <a:spLocks noGrp="1"/>
          </p:cNvSpPr>
          <p:nvPr>
            <p:ph type="sldNum" sz="quarter" idx="12"/>
          </p:nvPr>
        </p:nvSpPr>
        <p:spPr>
          <a:xfrm>
            <a:off x="10862452" y="381000"/>
            <a:ext cx="643748" cy="365125"/>
          </a:xfrm>
        </p:spPr>
        <p:txBody>
          <a:bodyPr/>
          <a:lstStyle/>
          <a:p>
            <a:fld id="{7B766FDA-00CF-4093-98E9-3B31ABF16BFA}" type="slidenum">
              <a:rPr lang="en-US" smtClean="0"/>
              <a:t>‹#›</a:t>
            </a:fld>
            <a:endParaRPr lang="en-US"/>
          </a:p>
        </p:txBody>
      </p:sp>
    </p:spTree>
    <p:extLst>
      <p:ext uri="{BB962C8B-B14F-4D97-AF65-F5344CB8AC3E}">
        <p14:creationId xmlns:p14="http://schemas.microsoft.com/office/powerpoint/2010/main" val="42480158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2DC89BE-5927-4C83-875E-D42E32A311D1}" type="datetimeFigureOut">
              <a:rPr lang="en-US" smtClean="0"/>
              <a:t>8/26/2021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B766FDA-00CF-4093-98E9-3B31ABF16BFA}" type="slidenum">
              <a:rPr lang="en-US" smtClean="0"/>
              <a:t>‹#›</a:t>
            </a:fld>
            <a:endParaRPr lang="en-US"/>
          </a:p>
        </p:txBody>
      </p:sp>
    </p:spTree>
    <p:extLst>
      <p:ext uri="{BB962C8B-B14F-4D97-AF65-F5344CB8AC3E}">
        <p14:creationId xmlns:p14="http://schemas.microsoft.com/office/powerpoint/2010/main" val="6093503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2DC89BE-5927-4C83-875E-D42E32A311D1}" type="datetimeFigureOut">
              <a:rPr lang="en-US" smtClean="0"/>
              <a:t>8/26/2021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B766FDA-00CF-4093-98E9-3B31ABF16BFA}" type="slidenum">
              <a:rPr lang="en-US" smtClean="0"/>
              <a:t>‹#›</a:t>
            </a:fld>
            <a:endParaRPr lang="en-US"/>
          </a:p>
        </p:txBody>
      </p:sp>
    </p:spTree>
    <p:extLst>
      <p:ext uri="{BB962C8B-B14F-4D97-AF65-F5344CB8AC3E}">
        <p14:creationId xmlns:p14="http://schemas.microsoft.com/office/powerpoint/2010/main" val="19375470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2DC89BE-5927-4C83-875E-D42E32A311D1}" type="datetimeFigureOut">
              <a:rPr lang="en-US" smtClean="0"/>
              <a:t>8/26/2021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B766FDA-00CF-4093-98E9-3B31ABF16BFA}" type="slidenum">
              <a:rPr lang="en-US" smtClean="0"/>
              <a:t>‹#›</a:t>
            </a:fld>
            <a:endParaRPr lang="en-US"/>
          </a:p>
        </p:txBody>
      </p:sp>
    </p:spTree>
    <p:extLst>
      <p:ext uri="{BB962C8B-B14F-4D97-AF65-F5344CB8AC3E}">
        <p14:creationId xmlns:p14="http://schemas.microsoft.com/office/powerpoint/2010/main" val="3879733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DC89BE-5927-4C83-875E-D42E32A311D1}" type="datetimeFigureOut">
              <a:rPr lang="en-US" smtClean="0"/>
              <a:t>8/26/2021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B766FDA-00CF-4093-98E9-3B31ABF16BFA}" type="slidenum">
              <a:rPr lang="en-US" smtClean="0"/>
              <a:t>‹#›</a:t>
            </a:fld>
            <a:endParaRPr lang="en-US"/>
          </a:p>
        </p:txBody>
      </p:sp>
    </p:spTree>
    <p:extLst>
      <p:ext uri="{BB962C8B-B14F-4D97-AF65-F5344CB8AC3E}">
        <p14:creationId xmlns:p14="http://schemas.microsoft.com/office/powerpoint/2010/main" val="16747591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2DC89BE-5927-4C83-875E-D42E32A311D1}" type="datetimeFigureOut">
              <a:rPr lang="en-US" smtClean="0"/>
              <a:t>8/26/2021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B766FDA-00CF-4093-98E9-3B31ABF16BFA}" type="slidenum">
              <a:rPr lang="en-US" smtClean="0"/>
              <a:t>‹#›</a:t>
            </a:fld>
            <a:endParaRPr lang="en-US"/>
          </a:p>
        </p:txBody>
      </p:sp>
    </p:spTree>
    <p:extLst>
      <p:ext uri="{BB962C8B-B14F-4D97-AF65-F5344CB8AC3E}">
        <p14:creationId xmlns:p14="http://schemas.microsoft.com/office/powerpoint/2010/main" val="12464762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2DC89BE-5927-4C83-875E-D42E32A311D1}" type="datetimeFigureOut">
              <a:rPr lang="en-US" smtClean="0"/>
              <a:t>8/26/2021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B766FDA-00CF-4093-98E9-3B31ABF16BFA}" type="slidenum">
              <a:rPr lang="en-US" smtClean="0"/>
              <a:t>‹#›</a:t>
            </a:fld>
            <a:endParaRPr lang="en-US"/>
          </a:p>
        </p:txBody>
      </p:sp>
    </p:spTree>
    <p:extLst>
      <p:ext uri="{BB962C8B-B14F-4D97-AF65-F5344CB8AC3E}">
        <p14:creationId xmlns:p14="http://schemas.microsoft.com/office/powerpoint/2010/main" val="29224688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C0-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E2DC89BE-5927-4C83-875E-D42E32A311D1}" type="datetimeFigureOut">
              <a:rPr lang="en-US" smtClean="0"/>
              <a:t>8/26/2021</a:t>
            </a:fld>
            <a:endParaRPr lang="en-US"/>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7B766FDA-00CF-4093-98E9-3B31ABF16BFA}" type="slidenum">
              <a:rPr lang="en-US" smtClean="0"/>
              <a:t>‹#›</a:t>
            </a:fld>
            <a:endParaRPr lang="en-US"/>
          </a:p>
        </p:txBody>
      </p:sp>
    </p:spTree>
    <p:extLst>
      <p:ext uri="{BB962C8B-B14F-4D97-AF65-F5344CB8AC3E}">
        <p14:creationId xmlns:p14="http://schemas.microsoft.com/office/powerpoint/2010/main" val="1729813043"/>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9F3569-14CF-4BF8-B8DF-565F26B5BBB0}"/>
              </a:ext>
            </a:extLst>
          </p:cNvPr>
          <p:cNvSpPr>
            <a:spLocks noGrp="1"/>
          </p:cNvSpPr>
          <p:nvPr>
            <p:ph type="ctrTitle"/>
          </p:nvPr>
        </p:nvSpPr>
        <p:spPr/>
        <p:txBody>
          <a:bodyPr/>
          <a:lstStyle/>
          <a:p>
            <a:r>
              <a:rPr lang="en-US" dirty="0"/>
              <a:t>Production Forecast</a:t>
            </a:r>
          </a:p>
        </p:txBody>
      </p:sp>
      <p:sp>
        <p:nvSpPr>
          <p:cNvPr id="3" name="Subtitle 2">
            <a:extLst>
              <a:ext uri="{FF2B5EF4-FFF2-40B4-BE49-F238E27FC236}">
                <a16:creationId xmlns:a16="http://schemas.microsoft.com/office/drawing/2014/main" id="{F9548C72-26E0-43CA-9717-B9BE4ECB1E3B}"/>
              </a:ext>
            </a:extLst>
          </p:cNvPr>
          <p:cNvSpPr>
            <a:spLocks noGrp="1"/>
          </p:cNvSpPr>
          <p:nvPr>
            <p:ph type="subTitle" idx="1"/>
          </p:nvPr>
        </p:nvSpPr>
        <p:spPr/>
        <p:txBody>
          <a:bodyPr/>
          <a:lstStyle/>
          <a:p>
            <a:pPr algn="ctr"/>
            <a:r>
              <a:rPr lang="en-US" dirty="0"/>
              <a:t>Developer: Kimberly Preece</a:t>
            </a:r>
          </a:p>
        </p:txBody>
      </p:sp>
    </p:spTree>
    <p:extLst>
      <p:ext uri="{BB962C8B-B14F-4D97-AF65-F5344CB8AC3E}">
        <p14:creationId xmlns:p14="http://schemas.microsoft.com/office/powerpoint/2010/main" val="19650884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35F439-C66E-4EB5-B87A-2E73D933869C}"/>
              </a:ext>
            </a:extLst>
          </p:cNvPr>
          <p:cNvSpPr>
            <a:spLocks noGrp="1"/>
          </p:cNvSpPr>
          <p:nvPr>
            <p:ph type="title"/>
          </p:nvPr>
        </p:nvSpPr>
        <p:spPr/>
        <p:txBody>
          <a:bodyPr/>
          <a:lstStyle/>
          <a:p>
            <a:r>
              <a:rPr lang="en-US" dirty="0"/>
              <a:t>Cond. Statement cont.</a:t>
            </a:r>
          </a:p>
        </p:txBody>
      </p:sp>
      <p:sp>
        <p:nvSpPr>
          <p:cNvPr id="8" name="TextBox 7">
            <a:extLst>
              <a:ext uri="{FF2B5EF4-FFF2-40B4-BE49-F238E27FC236}">
                <a16:creationId xmlns:a16="http://schemas.microsoft.com/office/drawing/2014/main" id="{B9722252-17D1-4637-B0ED-83B1919514F6}"/>
              </a:ext>
            </a:extLst>
          </p:cNvPr>
          <p:cNvSpPr txBox="1"/>
          <p:nvPr/>
        </p:nvSpPr>
        <p:spPr>
          <a:xfrm>
            <a:off x="82231" y="1602188"/>
            <a:ext cx="2545238" cy="369332"/>
          </a:xfrm>
          <a:prstGeom prst="rect">
            <a:avLst/>
          </a:prstGeom>
          <a:noFill/>
        </p:spPr>
        <p:txBody>
          <a:bodyPr wrap="square" rtlCol="0">
            <a:spAutoFit/>
          </a:bodyPr>
          <a:lstStyle/>
          <a:p>
            <a:r>
              <a:rPr lang="en-US" dirty="0"/>
              <a:t>Output:</a:t>
            </a:r>
          </a:p>
        </p:txBody>
      </p:sp>
      <p:pic>
        <p:nvPicPr>
          <p:cNvPr id="10" name="Picture 9" descr="Text&#10;&#10;Description automatically generated">
            <a:extLst>
              <a:ext uri="{FF2B5EF4-FFF2-40B4-BE49-F238E27FC236}">
                <a16:creationId xmlns:a16="http://schemas.microsoft.com/office/drawing/2014/main" id="{DB598BBA-3E72-4F27-9A64-BF63CAFC7532}"/>
              </a:ext>
            </a:extLst>
          </p:cNvPr>
          <p:cNvPicPr>
            <a:picLocks noChangeAspect="1"/>
          </p:cNvPicPr>
          <p:nvPr/>
        </p:nvPicPr>
        <p:blipFill>
          <a:blip r:embed="rId2"/>
          <a:stretch>
            <a:fillRect/>
          </a:stretch>
        </p:blipFill>
        <p:spPr>
          <a:xfrm>
            <a:off x="163081" y="2339165"/>
            <a:ext cx="5932919" cy="3957792"/>
          </a:xfrm>
          <a:prstGeom prst="rect">
            <a:avLst/>
          </a:prstGeom>
        </p:spPr>
      </p:pic>
      <p:pic>
        <p:nvPicPr>
          <p:cNvPr id="12" name="Picture 11" descr="Text&#10;&#10;Description automatically generated">
            <a:extLst>
              <a:ext uri="{FF2B5EF4-FFF2-40B4-BE49-F238E27FC236}">
                <a16:creationId xmlns:a16="http://schemas.microsoft.com/office/drawing/2014/main" id="{C1955A35-C8B4-461B-BEAA-B04FC05AB3CC}"/>
              </a:ext>
            </a:extLst>
          </p:cNvPr>
          <p:cNvPicPr>
            <a:picLocks noChangeAspect="1"/>
          </p:cNvPicPr>
          <p:nvPr/>
        </p:nvPicPr>
        <p:blipFill>
          <a:blip r:embed="rId3"/>
          <a:stretch>
            <a:fillRect/>
          </a:stretch>
        </p:blipFill>
        <p:spPr>
          <a:xfrm>
            <a:off x="6180841" y="2346235"/>
            <a:ext cx="5932919" cy="3950722"/>
          </a:xfrm>
          <a:prstGeom prst="rect">
            <a:avLst/>
          </a:prstGeom>
        </p:spPr>
      </p:pic>
    </p:spTree>
    <p:extLst>
      <p:ext uri="{BB962C8B-B14F-4D97-AF65-F5344CB8AC3E}">
        <p14:creationId xmlns:p14="http://schemas.microsoft.com/office/powerpoint/2010/main" val="9806746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E20C58-AB75-4CA8-8D03-B8FA483F75A0}"/>
              </a:ext>
            </a:extLst>
          </p:cNvPr>
          <p:cNvSpPr>
            <a:spLocks noGrp="1"/>
          </p:cNvSpPr>
          <p:nvPr>
            <p:ph type="title"/>
          </p:nvPr>
        </p:nvSpPr>
        <p:spPr/>
        <p:txBody>
          <a:bodyPr/>
          <a:lstStyle/>
          <a:p>
            <a:r>
              <a:rPr lang="en-US" dirty="0"/>
              <a:t>loops</a:t>
            </a:r>
          </a:p>
        </p:txBody>
      </p:sp>
      <p:sp>
        <p:nvSpPr>
          <p:cNvPr id="5" name="TextBox 4">
            <a:extLst>
              <a:ext uri="{FF2B5EF4-FFF2-40B4-BE49-F238E27FC236}">
                <a16:creationId xmlns:a16="http://schemas.microsoft.com/office/drawing/2014/main" id="{3482C6D6-F35E-4227-BE31-2FF8DE755600}"/>
              </a:ext>
            </a:extLst>
          </p:cNvPr>
          <p:cNvSpPr txBox="1"/>
          <p:nvPr/>
        </p:nvSpPr>
        <p:spPr>
          <a:xfrm>
            <a:off x="6096000" y="2346932"/>
            <a:ext cx="6094428" cy="2756076"/>
          </a:xfrm>
          <a:prstGeom prst="rect">
            <a:avLst/>
          </a:prstGeom>
          <a:noFill/>
        </p:spPr>
        <p:txBody>
          <a:bodyPr wrap="square">
            <a:spAutoFit/>
          </a:bodyPr>
          <a:lstStyle/>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Objectives:</a:t>
            </a:r>
          </a:p>
          <a:p>
            <a:pPr marL="0" marR="0">
              <a:lnSpc>
                <a:spcPct val="107000"/>
              </a:lnSpc>
              <a:spcBef>
                <a:spcPts val="0"/>
              </a:spcBef>
              <a:spcAft>
                <a:spcPts val="800"/>
              </a:spcAft>
            </a:pPr>
            <a:r>
              <a:rPr lang="en-US" sz="1800" dirty="0">
                <a:effectLst/>
                <a:latin typeface="Arial" panose="020B0604020202020204" pitchFamily="34" charset="0"/>
                <a:ea typeface="Calibri" panose="020F0502020204030204" pitchFamily="34" charset="0"/>
                <a:cs typeface="Times New Roman" panose="02020603050405020304" pitchFamily="18" charset="0"/>
              </a:rPr>
              <a:t>Add loops to validate data. Add a menu to your program that allows users to use the various features or exit the program.</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Arial" panose="020B0604020202020204" pitchFamily="34" charset="0"/>
                <a:ea typeface="Calibri" panose="020F0502020204030204" pitchFamily="34" charset="0"/>
                <a:cs typeface="Times New Roman" panose="02020603050405020304" pitchFamily="18" charset="0"/>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Arial" panose="020B0604020202020204" pitchFamily="34" charset="0"/>
                <a:ea typeface="Calibri" panose="020F0502020204030204" pitchFamily="34" charset="0"/>
                <a:cs typeface="Times New Roman" panose="02020603050405020304" pitchFamily="18" charset="0"/>
              </a:rPr>
              <a:t>Code: Project was completely redone to incorporate a menu and void functions. Each void function contains loops and conditional statements.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7" name="Picture 6" descr="Text&#10;&#10;Description automatically generated">
            <a:extLst>
              <a:ext uri="{FF2B5EF4-FFF2-40B4-BE49-F238E27FC236}">
                <a16:creationId xmlns:a16="http://schemas.microsoft.com/office/drawing/2014/main" id="{39ECCBE4-9ECF-480B-8F07-E4F056C92F61}"/>
              </a:ext>
            </a:extLst>
          </p:cNvPr>
          <p:cNvPicPr>
            <a:picLocks noChangeAspect="1"/>
          </p:cNvPicPr>
          <p:nvPr/>
        </p:nvPicPr>
        <p:blipFill>
          <a:blip r:embed="rId2"/>
          <a:stretch>
            <a:fillRect/>
          </a:stretch>
        </p:blipFill>
        <p:spPr>
          <a:xfrm>
            <a:off x="484304" y="242740"/>
            <a:ext cx="5039410" cy="6372520"/>
          </a:xfrm>
          <a:prstGeom prst="rect">
            <a:avLst/>
          </a:prstGeom>
        </p:spPr>
      </p:pic>
    </p:spTree>
    <p:extLst>
      <p:ext uri="{BB962C8B-B14F-4D97-AF65-F5344CB8AC3E}">
        <p14:creationId xmlns:p14="http://schemas.microsoft.com/office/powerpoint/2010/main" val="33487235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A8E05C-F7B5-49C3-8866-EEFC0D1D9F53}"/>
              </a:ext>
            </a:extLst>
          </p:cNvPr>
          <p:cNvSpPr>
            <a:spLocks noGrp="1"/>
          </p:cNvSpPr>
          <p:nvPr>
            <p:ph type="title"/>
          </p:nvPr>
        </p:nvSpPr>
        <p:spPr/>
        <p:txBody>
          <a:bodyPr/>
          <a:lstStyle/>
          <a:p>
            <a:r>
              <a:rPr lang="en-US" dirty="0"/>
              <a:t>Loops cont.</a:t>
            </a:r>
          </a:p>
        </p:txBody>
      </p:sp>
      <p:pic>
        <p:nvPicPr>
          <p:cNvPr id="5" name="Picture 4" descr="Text&#10;&#10;Description automatically generated">
            <a:extLst>
              <a:ext uri="{FF2B5EF4-FFF2-40B4-BE49-F238E27FC236}">
                <a16:creationId xmlns:a16="http://schemas.microsoft.com/office/drawing/2014/main" id="{AE9D3132-F344-4782-8E6B-DDA1428A836D}"/>
              </a:ext>
            </a:extLst>
          </p:cNvPr>
          <p:cNvPicPr>
            <a:picLocks noChangeAspect="1"/>
          </p:cNvPicPr>
          <p:nvPr/>
        </p:nvPicPr>
        <p:blipFill>
          <a:blip r:embed="rId2"/>
          <a:stretch>
            <a:fillRect/>
          </a:stretch>
        </p:blipFill>
        <p:spPr>
          <a:xfrm>
            <a:off x="131768" y="126820"/>
            <a:ext cx="5964232" cy="6587079"/>
          </a:xfrm>
          <a:prstGeom prst="rect">
            <a:avLst/>
          </a:prstGeom>
        </p:spPr>
      </p:pic>
      <p:pic>
        <p:nvPicPr>
          <p:cNvPr id="7" name="Picture 6" descr="Text&#10;&#10;Description automatically generated">
            <a:extLst>
              <a:ext uri="{FF2B5EF4-FFF2-40B4-BE49-F238E27FC236}">
                <a16:creationId xmlns:a16="http://schemas.microsoft.com/office/drawing/2014/main" id="{4A67BD61-D161-4F9E-87F9-E4637F2C9A69}"/>
              </a:ext>
            </a:extLst>
          </p:cNvPr>
          <p:cNvPicPr>
            <a:picLocks noChangeAspect="1"/>
          </p:cNvPicPr>
          <p:nvPr/>
        </p:nvPicPr>
        <p:blipFill>
          <a:blip r:embed="rId3"/>
          <a:stretch>
            <a:fillRect/>
          </a:stretch>
        </p:blipFill>
        <p:spPr>
          <a:xfrm>
            <a:off x="6227768" y="4894084"/>
            <a:ext cx="5832464" cy="1819815"/>
          </a:xfrm>
          <a:prstGeom prst="rect">
            <a:avLst/>
          </a:prstGeom>
        </p:spPr>
      </p:pic>
    </p:spTree>
    <p:extLst>
      <p:ext uri="{BB962C8B-B14F-4D97-AF65-F5344CB8AC3E}">
        <p14:creationId xmlns:p14="http://schemas.microsoft.com/office/powerpoint/2010/main" val="19265576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2479EA-032C-4E1E-A9B5-ADB82C832778}"/>
              </a:ext>
            </a:extLst>
          </p:cNvPr>
          <p:cNvSpPr>
            <a:spLocks noGrp="1"/>
          </p:cNvSpPr>
          <p:nvPr>
            <p:ph type="title"/>
          </p:nvPr>
        </p:nvSpPr>
        <p:spPr/>
        <p:txBody>
          <a:bodyPr/>
          <a:lstStyle/>
          <a:p>
            <a:r>
              <a:rPr lang="en-US" dirty="0"/>
              <a:t>Loops cont.</a:t>
            </a:r>
          </a:p>
        </p:txBody>
      </p:sp>
      <p:pic>
        <p:nvPicPr>
          <p:cNvPr id="5" name="Picture 4" descr="Text&#10;&#10;Description automatically generated">
            <a:extLst>
              <a:ext uri="{FF2B5EF4-FFF2-40B4-BE49-F238E27FC236}">
                <a16:creationId xmlns:a16="http://schemas.microsoft.com/office/drawing/2014/main" id="{A4826768-8EB3-4D05-BA4C-7B53AD84603C}"/>
              </a:ext>
            </a:extLst>
          </p:cNvPr>
          <p:cNvPicPr>
            <a:picLocks noChangeAspect="1"/>
          </p:cNvPicPr>
          <p:nvPr/>
        </p:nvPicPr>
        <p:blipFill>
          <a:blip r:embed="rId2"/>
          <a:stretch>
            <a:fillRect/>
          </a:stretch>
        </p:blipFill>
        <p:spPr>
          <a:xfrm>
            <a:off x="182665" y="997457"/>
            <a:ext cx="5180773" cy="5730698"/>
          </a:xfrm>
          <a:prstGeom prst="rect">
            <a:avLst/>
          </a:prstGeom>
        </p:spPr>
      </p:pic>
      <p:pic>
        <p:nvPicPr>
          <p:cNvPr id="7" name="Picture 6" descr="Text&#10;&#10;Description automatically generated">
            <a:extLst>
              <a:ext uri="{FF2B5EF4-FFF2-40B4-BE49-F238E27FC236}">
                <a16:creationId xmlns:a16="http://schemas.microsoft.com/office/drawing/2014/main" id="{6DF9683D-8276-44B9-A6FA-359B86E3BF00}"/>
              </a:ext>
            </a:extLst>
          </p:cNvPr>
          <p:cNvPicPr>
            <a:picLocks noChangeAspect="1"/>
          </p:cNvPicPr>
          <p:nvPr/>
        </p:nvPicPr>
        <p:blipFill>
          <a:blip r:embed="rId3"/>
          <a:stretch>
            <a:fillRect/>
          </a:stretch>
        </p:blipFill>
        <p:spPr>
          <a:xfrm>
            <a:off x="5601659" y="2974729"/>
            <a:ext cx="6500416" cy="3795274"/>
          </a:xfrm>
          <a:prstGeom prst="rect">
            <a:avLst/>
          </a:prstGeom>
        </p:spPr>
      </p:pic>
    </p:spTree>
    <p:extLst>
      <p:ext uri="{BB962C8B-B14F-4D97-AF65-F5344CB8AC3E}">
        <p14:creationId xmlns:p14="http://schemas.microsoft.com/office/powerpoint/2010/main" val="19769687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DEC928-1940-4F4E-8737-3F39D263086C}"/>
              </a:ext>
            </a:extLst>
          </p:cNvPr>
          <p:cNvSpPr>
            <a:spLocks noGrp="1"/>
          </p:cNvSpPr>
          <p:nvPr>
            <p:ph type="title"/>
          </p:nvPr>
        </p:nvSpPr>
        <p:spPr/>
        <p:txBody>
          <a:bodyPr/>
          <a:lstStyle/>
          <a:p>
            <a:r>
              <a:rPr lang="en-US" dirty="0"/>
              <a:t>Loops cont.</a:t>
            </a:r>
          </a:p>
        </p:txBody>
      </p:sp>
      <p:pic>
        <p:nvPicPr>
          <p:cNvPr id="4" name="Picture 3" descr="Text&#10;&#10;Description automatically generated">
            <a:extLst>
              <a:ext uri="{FF2B5EF4-FFF2-40B4-BE49-F238E27FC236}">
                <a16:creationId xmlns:a16="http://schemas.microsoft.com/office/drawing/2014/main" id="{05A7BCF0-C708-476F-8D38-26910FB26A85}"/>
              </a:ext>
            </a:extLst>
          </p:cNvPr>
          <p:cNvPicPr>
            <a:picLocks noChangeAspect="1"/>
          </p:cNvPicPr>
          <p:nvPr/>
        </p:nvPicPr>
        <p:blipFill>
          <a:blip r:embed="rId2"/>
          <a:stretch>
            <a:fillRect/>
          </a:stretch>
        </p:blipFill>
        <p:spPr>
          <a:xfrm>
            <a:off x="148980" y="2057401"/>
            <a:ext cx="6704308" cy="4127340"/>
          </a:xfrm>
          <a:prstGeom prst="rect">
            <a:avLst/>
          </a:prstGeom>
        </p:spPr>
      </p:pic>
      <p:pic>
        <p:nvPicPr>
          <p:cNvPr id="6" name="Picture 5" descr="Text&#10;&#10;Description automatically generated">
            <a:extLst>
              <a:ext uri="{FF2B5EF4-FFF2-40B4-BE49-F238E27FC236}">
                <a16:creationId xmlns:a16="http://schemas.microsoft.com/office/drawing/2014/main" id="{D85FDE8A-A2C3-40F6-9505-BEA50F8F880C}"/>
              </a:ext>
            </a:extLst>
          </p:cNvPr>
          <p:cNvPicPr>
            <a:picLocks noChangeAspect="1"/>
          </p:cNvPicPr>
          <p:nvPr/>
        </p:nvPicPr>
        <p:blipFill>
          <a:blip r:embed="rId3"/>
          <a:stretch>
            <a:fillRect/>
          </a:stretch>
        </p:blipFill>
        <p:spPr>
          <a:xfrm>
            <a:off x="7409305" y="2881934"/>
            <a:ext cx="4096895" cy="3211693"/>
          </a:xfrm>
          <a:prstGeom prst="rect">
            <a:avLst/>
          </a:prstGeom>
        </p:spPr>
      </p:pic>
    </p:spTree>
    <p:extLst>
      <p:ext uri="{BB962C8B-B14F-4D97-AF65-F5344CB8AC3E}">
        <p14:creationId xmlns:p14="http://schemas.microsoft.com/office/powerpoint/2010/main" val="11035494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4CB667-33FB-4AFD-BE94-10B631ECD3B4}"/>
              </a:ext>
            </a:extLst>
          </p:cNvPr>
          <p:cNvSpPr>
            <a:spLocks noGrp="1"/>
          </p:cNvSpPr>
          <p:nvPr>
            <p:ph type="title"/>
          </p:nvPr>
        </p:nvSpPr>
        <p:spPr/>
        <p:txBody>
          <a:bodyPr/>
          <a:lstStyle/>
          <a:p>
            <a:r>
              <a:rPr lang="en-US" dirty="0"/>
              <a:t>Loops cont.</a:t>
            </a:r>
          </a:p>
        </p:txBody>
      </p:sp>
      <p:pic>
        <p:nvPicPr>
          <p:cNvPr id="5" name="Picture 4" descr="Text&#10;&#10;Description automatically generated">
            <a:extLst>
              <a:ext uri="{FF2B5EF4-FFF2-40B4-BE49-F238E27FC236}">
                <a16:creationId xmlns:a16="http://schemas.microsoft.com/office/drawing/2014/main" id="{D844F0D7-2470-41F9-9625-0DA1C2404233}"/>
              </a:ext>
            </a:extLst>
          </p:cNvPr>
          <p:cNvPicPr>
            <a:picLocks noChangeAspect="1"/>
          </p:cNvPicPr>
          <p:nvPr/>
        </p:nvPicPr>
        <p:blipFill>
          <a:blip r:embed="rId2"/>
          <a:stretch>
            <a:fillRect/>
          </a:stretch>
        </p:blipFill>
        <p:spPr>
          <a:xfrm>
            <a:off x="89261" y="2159791"/>
            <a:ext cx="4077388" cy="4354131"/>
          </a:xfrm>
          <a:prstGeom prst="rect">
            <a:avLst/>
          </a:prstGeom>
        </p:spPr>
      </p:pic>
      <p:pic>
        <p:nvPicPr>
          <p:cNvPr id="7" name="Picture 6" descr="Text&#10;&#10;Description automatically generated">
            <a:extLst>
              <a:ext uri="{FF2B5EF4-FFF2-40B4-BE49-F238E27FC236}">
                <a16:creationId xmlns:a16="http://schemas.microsoft.com/office/drawing/2014/main" id="{08F57193-D4D7-4960-8251-A6607196C3DE}"/>
              </a:ext>
            </a:extLst>
          </p:cNvPr>
          <p:cNvPicPr>
            <a:picLocks noChangeAspect="1"/>
          </p:cNvPicPr>
          <p:nvPr/>
        </p:nvPicPr>
        <p:blipFill>
          <a:blip r:embed="rId3"/>
          <a:stretch>
            <a:fillRect/>
          </a:stretch>
        </p:blipFill>
        <p:spPr>
          <a:xfrm>
            <a:off x="4336330" y="2159791"/>
            <a:ext cx="3847399" cy="4354130"/>
          </a:xfrm>
          <a:prstGeom prst="rect">
            <a:avLst/>
          </a:prstGeom>
        </p:spPr>
      </p:pic>
      <p:pic>
        <p:nvPicPr>
          <p:cNvPr id="9" name="Picture 8" descr="Text&#10;&#10;Description automatically generated">
            <a:extLst>
              <a:ext uri="{FF2B5EF4-FFF2-40B4-BE49-F238E27FC236}">
                <a16:creationId xmlns:a16="http://schemas.microsoft.com/office/drawing/2014/main" id="{EBE20513-2AE6-4711-B397-F49EF2CF7D5A}"/>
              </a:ext>
            </a:extLst>
          </p:cNvPr>
          <p:cNvPicPr>
            <a:picLocks noChangeAspect="1"/>
          </p:cNvPicPr>
          <p:nvPr/>
        </p:nvPicPr>
        <p:blipFill>
          <a:blip r:embed="rId4"/>
          <a:stretch>
            <a:fillRect/>
          </a:stretch>
        </p:blipFill>
        <p:spPr>
          <a:xfrm>
            <a:off x="8353409" y="2159790"/>
            <a:ext cx="3749329" cy="4354129"/>
          </a:xfrm>
          <a:prstGeom prst="rect">
            <a:avLst/>
          </a:prstGeom>
        </p:spPr>
      </p:pic>
    </p:spTree>
    <p:extLst>
      <p:ext uri="{BB962C8B-B14F-4D97-AF65-F5344CB8AC3E}">
        <p14:creationId xmlns:p14="http://schemas.microsoft.com/office/powerpoint/2010/main" val="29585232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AAE41D-5D94-4650-ABC8-A5DF7CC6779D}"/>
              </a:ext>
            </a:extLst>
          </p:cNvPr>
          <p:cNvSpPr>
            <a:spLocks noGrp="1"/>
          </p:cNvSpPr>
          <p:nvPr>
            <p:ph type="title"/>
          </p:nvPr>
        </p:nvSpPr>
        <p:spPr/>
        <p:txBody>
          <a:bodyPr/>
          <a:lstStyle/>
          <a:p>
            <a:r>
              <a:rPr lang="en-US" dirty="0"/>
              <a:t>ARRAYS</a:t>
            </a:r>
          </a:p>
        </p:txBody>
      </p:sp>
      <p:sp>
        <p:nvSpPr>
          <p:cNvPr id="7" name="TextBox 6">
            <a:extLst>
              <a:ext uri="{FF2B5EF4-FFF2-40B4-BE49-F238E27FC236}">
                <a16:creationId xmlns:a16="http://schemas.microsoft.com/office/drawing/2014/main" id="{DE2A8B64-B9BB-441E-8554-8B4D3ED3E86F}"/>
              </a:ext>
            </a:extLst>
          </p:cNvPr>
          <p:cNvSpPr txBox="1"/>
          <p:nvPr/>
        </p:nvSpPr>
        <p:spPr>
          <a:xfrm>
            <a:off x="6358854" y="1923177"/>
            <a:ext cx="5467265" cy="4251100"/>
          </a:xfrm>
          <a:prstGeom prst="rect">
            <a:avLst/>
          </a:prstGeom>
          <a:noFill/>
        </p:spPr>
        <p:txBody>
          <a:bodyPr wrap="square">
            <a:spAutoFit/>
          </a:bodyPr>
          <a:lstStyle/>
          <a:p>
            <a:pPr marL="0" marR="0">
              <a:lnSpc>
                <a:spcPct val="107000"/>
              </a:lnSpc>
              <a:spcBef>
                <a:spcPts val="0"/>
              </a:spcBef>
              <a:spcAft>
                <a:spcPts val="800"/>
              </a:spcAft>
              <a:tabLst>
                <a:tab pos="3371215" algn="l"/>
              </a:tabLst>
            </a:pPr>
            <a:r>
              <a:rPr lang="en-US" sz="1800" dirty="0">
                <a:effectLst/>
                <a:latin typeface="Arial" panose="020B0604020202020204" pitchFamily="34" charset="0"/>
                <a:ea typeface="Calibri" panose="020F0502020204030204" pitchFamily="34" charset="0"/>
                <a:cs typeface="Times New Roman" panose="02020603050405020304" pitchFamily="18" charset="0"/>
              </a:rPr>
              <a:t>Objective:</a:t>
            </a:r>
          </a:p>
          <a:p>
            <a:pPr marL="0" marR="0">
              <a:lnSpc>
                <a:spcPct val="107000"/>
              </a:lnSpc>
              <a:spcBef>
                <a:spcPts val="0"/>
              </a:spcBef>
              <a:spcAft>
                <a:spcPts val="800"/>
              </a:spcAft>
              <a:tabLst>
                <a:tab pos="3371215" algn="l"/>
              </a:tabLst>
            </a:pPr>
            <a:r>
              <a:rPr lang="en-US" sz="1800" dirty="0">
                <a:effectLst/>
                <a:latin typeface="Arial" panose="020B0604020202020204" pitchFamily="34" charset="0"/>
                <a:ea typeface="Calibri" panose="020F0502020204030204" pitchFamily="34" charset="0"/>
                <a:cs typeface="Times New Roman" panose="02020603050405020304" pitchFamily="18" charset="0"/>
              </a:rPr>
              <a:t>Add arrays to your program to handle more data.</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tabLst>
                <a:tab pos="3371215" algn="l"/>
              </a:tabLst>
            </a:pPr>
            <a:r>
              <a:rPr lang="en-US" sz="1800" dirty="0">
                <a:effectLst/>
                <a:latin typeface="Arial" panose="020B0604020202020204" pitchFamily="34" charset="0"/>
                <a:ea typeface="Calibri" panose="020F0502020204030204" pitchFamily="34" charset="0"/>
                <a:cs typeface="Times New Roman" panose="02020603050405020304" pitchFamily="18" charset="0"/>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tabLst>
                <a:tab pos="3371215" algn="l"/>
              </a:tabLst>
            </a:pPr>
            <a:r>
              <a:rPr lang="en-US" sz="1800" dirty="0">
                <a:effectLst/>
                <a:latin typeface="Arial" panose="020B0604020202020204" pitchFamily="34" charset="0"/>
                <a:ea typeface="Calibri" panose="020F0502020204030204" pitchFamily="34" charset="0"/>
                <a:cs typeface="Times New Roman" panose="02020603050405020304" pitchFamily="18" charset="0"/>
              </a:rPr>
              <a:t>Description:</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tabLst>
                <a:tab pos="3371215" algn="l"/>
              </a:tabLst>
            </a:pPr>
            <a:r>
              <a:rPr lang="en-US" sz="1800" dirty="0">
                <a:effectLst/>
                <a:latin typeface="Arial" panose="020B0604020202020204" pitchFamily="34" charset="0"/>
                <a:ea typeface="Calibri" panose="020F0502020204030204" pitchFamily="34" charset="0"/>
                <a:cs typeface="Times New Roman" panose="02020603050405020304" pitchFamily="18" charset="0"/>
              </a:rPr>
              <a:t>Several different arrays were added for this week’s portion of the project including:</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tabLst>
                <a:tab pos="3371215" algn="l"/>
              </a:tabLst>
            </a:pPr>
            <a:r>
              <a:rPr lang="en-US" sz="1800" dirty="0">
                <a:effectLst/>
                <a:latin typeface="Calibri" panose="020F0502020204030204" pitchFamily="34" charset="0"/>
                <a:ea typeface="Calibri" panose="020F0502020204030204" pitchFamily="34" charset="0"/>
                <a:cs typeface="Times New Roman" panose="02020603050405020304" pitchFamily="18" charset="0"/>
              </a:rPr>
              <a:t>Random Order Number Generator</a:t>
            </a:r>
          </a:p>
          <a:p>
            <a:pPr marL="342900" marR="0" lvl="0" indent="-342900">
              <a:lnSpc>
                <a:spcPct val="107000"/>
              </a:lnSpc>
              <a:spcBef>
                <a:spcPts val="0"/>
              </a:spcBef>
              <a:spcAft>
                <a:spcPts val="0"/>
              </a:spcAft>
              <a:buFont typeface="Symbol" panose="05050102010706020507" pitchFamily="18" charset="2"/>
              <a:buChar char=""/>
              <a:tabLst>
                <a:tab pos="3371215" algn="l"/>
              </a:tabLst>
            </a:pPr>
            <a:r>
              <a:rPr lang="en-US" sz="1800" dirty="0">
                <a:effectLst/>
                <a:latin typeface="Calibri" panose="020F0502020204030204" pitchFamily="34" charset="0"/>
                <a:ea typeface="Calibri" panose="020F0502020204030204" pitchFamily="34" charset="0"/>
                <a:cs typeface="Times New Roman" panose="02020603050405020304" pitchFamily="18" charset="0"/>
              </a:rPr>
              <a:t>Simple Calculator</a:t>
            </a:r>
          </a:p>
          <a:p>
            <a:pPr marL="342900" marR="0" lvl="0" indent="-342900">
              <a:lnSpc>
                <a:spcPct val="107000"/>
              </a:lnSpc>
              <a:spcBef>
                <a:spcPts val="0"/>
              </a:spcBef>
              <a:spcAft>
                <a:spcPts val="800"/>
              </a:spcAft>
              <a:buFont typeface="Symbol" panose="05050102010706020507" pitchFamily="18" charset="2"/>
              <a:buChar char=""/>
              <a:tabLst>
                <a:tab pos="3371215" algn="l"/>
              </a:tabLst>
            </a:pPr>
            <a:r>
              <a:rPr lang="en-US" sz="1800" dirty="0">
                <a:effectLst/>
                <a:latin typeface="Calibri" panose="020F0502020204030204" pitchFamily="34" charset="0"/>
                <a:ea typeface="Calibri" panose="020F0502020204030204" pitchFamily="34" charset="0"/>
                <a:cs typeface="Times New Roman" panose="02020603050405020304" pitchFamily="18" charset="0"/>
              </a:rPr>
              <a:t>Station Array table- Displaying stations and total amounts needed</a:t>
            </a:r>
          </a:p>
          <a:p>
            <a:pPr marL="228600" marR="0">
              <a:lnSpc>
                <a:spcPct val="107000"/>
              </a:lnSpc>
              <a:spcBef>
                <a:spcPts val="0"/>
              </a:spcBef>
              <a:spcAft>
                <a:spcPts val="800"/>
              </a:spcAft>
              <a:tabLst>
                <a:tab pos="3371215" algn="l"/>
              </a:tabLst>
            </a:pPr>
            <a:r>
              <a:rPr lang="en-US" sz="1800" dirty="0">
                <a:effectLst/>
                <a:latin typeface="Calibri" panose="020F0502020204030204" pitchFamily="34" charset="0"/>
                <a:ea typeface="Calibri" panose="020F0502020204030204" pitchFamily="34" charset="0"/>
                <a:cs typeface="Times New Roman" panose="02020603050405020304" pitchFamily="18" charset="0"/>
              </a:rPr>
              <a:t>All Additions have been </a:t>
            </a:r>
            <a:r>
              <a:rPr lang="en-US" sz="1800" dirty="0">
                <a:effectLst/>
                <a:highlight>
                  <a:srgbClr val="808000"/>
                </a:highlight>
                <a:latin typeface="Calibri" panose="020F0502020204030204" pitchFamily="34" charset="0"/>
                <a:ea typeface="Calibri" panose="020F0502020204030204" pitchFamily="34" charset="0"/>
                <a:cs typeface="Times New Roman" panose="02020603050405020304" pitchFamily="18" charset="0"/>
              </a:rPr>
              <a:t>Highlighted</a:t>
            </a:r>
            <a:r>
              <a:rPr lang="en-US" sz="1800" dirty="0">
                <a:effectLst/>
                <a:latin typeface="Calibri" panose="020F0502020204030204" pitchFamily="34" charset="0"/>
                <a:ea typeface="Calibri" panose="020F0502020204030204" pitchFamily="34" charset="0"/>
                <a:cs typeface="Times New Roman" panose="02020603050405020304" pitchFamily="18" charset="0"/>
              </a:rPr>
              <a:t> for easy reference.</a:t>
            </a:r>
          </a:p>
        </p:txBody>
      </p:sp>
      <p:pic>
        <p:nvPicPr>
          <p:cNvPr id="9" name="Picture 8" descr="Text&#10;&#10;Description automatically generated">
            <a:extLst>
              <a:ext uri="{FF2B5EF4-FFF2-40B4-BE49-F238E27FC236}">
                <a16:creationId xmlns:a16="http://schemas.microsoft.com/office/drawing/2014/main" id="{9274FAEB-C103-4BEB-8C2A-4C2A04CED8CE}"/>
              </a:ext>
            </a:extLst>
          </p:cNvPr>
          <p:cNvPicPr>
            <a:picLocks noChangeAspect="1"/>
          </p:cNvPicPr>
          <p:nvPr/>
        </p:nvPicPr>
        <p:blipFill>
          <a:blip r:embed="rId2"/>
          <a:stretch>
            <a:fillRect/>
          </a:stretch>
        </p:blipFill>
        <p:spPr>
          <a:xfrm>
            <a:off x="969636" y="2376569"/>
            <a:ext cx="4175562" cy="3478539"/>
          </a:xfrm>
          <a:prstGeom prst="rect">
            <a:avLst/>
          </a:prstGeom>
        </p:spPr>
      </p:pic>
    </p:spTree>
    <p:extLst>
      <p:ext uri="{BB962C8B-B14F-4D97-AF65-F5344CB8AC3E}">
        <p14:creationId xmlns:p14="http://schemas.microsoft.com/office/powerpoint/2010/main" val="38357446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B9ED25-CB39-42A3-834E-6A27516A590C}"/>
              </a:ext>
            </a:extLst>
          </p:cNvPr>
          <p:cNvSpPr>
            <a:spLocks noGrp="1"/>
          </p:cNvSpPr>
          <p:nvPr>
            <p:ph type="title"/>
          </p:nvPr>
        </p:nvSpPr>
        <p:spPr>
          <a:xfrm>
            <a:off x="3074709" y="0"/>
            <a:ext cx="8610600" cy="1293028"/>
          </a:xfrm>
        </p:spPr>
        <p:txBody>
          <a:bodyPr/>
          <a:lstStyle/>
          <a:p>
            <a:r>
              <a:rPr lang="en-US" dirty="0"/>
              <a:t>Arrays cont.</a:t>
            </a:r>
          </a:p>
        </p:txBody>
      </p:sp>
      <p:pic>
        <p:nvPicPr>
          <p:cNvPr id="5" name="Picture 4" descr="Text&#10;&#10;Description automatically generated">
            <a:extLst>
              <a:ext uri="{FF2B5EF4-FFF2-40B4-BE49-F238E27FC236}">
                <a16:creationId xmlns:a16="http://schemas.microsoft.com/office/drawing/2014/main" id="{43897E8C-FAAA-40AD-BE21-2464F45BF640}"/>
              </a:ext>
            </a:extLst>
          </p:cNvPr>
          <p:cNvPicPr>
            <a:picLocks noChangeAspect="1"/>
          </p:cNvPicPr>
          <p:nvPr/>
        </p:nvPicPr>
        <p:blipFill>
          <a:blip r:embed="rId2"/>
          <a:stretch>
            <a:fillRect/>
          </a:stretch>
        </p:blipFill>
        <p:spPr>
          <a:xfrm>
            <a:off x="162266" y="212104"/>
            <a:ext cx="5290645" cy="3351228"/>
          </a:xfrm>
          <a:prstGeom prst="rect">
            <a:avLst/>
          </a:prstGeom>
        </p:spPr>
      </p:pic>
      <p:pic>
        <p:nvPicPr>
          <p:cNvPr id="7" name="Picture 6" descr="Text&#10;&#10;Description automatically generated">
            <a:extLst>
              <a:ext uri="{FF2B5EF4-FFF2-40B4-BE49-F238E27FC236}">
                <a16:creationId xmlns:a16="http://schemas.microsoft.com/office/drawing/2014/main" id="{0C130757-4EB9-430A-902D-C5C451D8EC43}"/>
              </a:ext>
            </a:extLst>
          </p:cNvPr>
          <p:cNvPicPr>
            <a:picLocks noChangeAspect="1"/>
          </p:cNvPicPr>
          <p:nvPr/>
        </p:nvPicPr>
        <p:blipFill>
          <a:blip r:embed="rId3"/>
          <a:stretch>
            <a:fillRect/>
          </a:stretch>
        </p:blipFill>
        <p:spPr>
          <a:xfrm>
            <a:off x="162266" y="3648172"/>
            <a:ext cx="5290645" cy="3209827"/>
          </a:xfrm>
          <a:prstGeom prst="rect">
            <a:avLst/>
          </a:prstGeom>
        </p:spPr>
      </p:pic>
      <p:pic>
        <p:nvPicPr>
          <p:cNvPr id="8" name="Picture 7" descr="Text&#10;&#10;Description automatically generated">
            <a:extLst>
              <a:ext uri="{FF2B5EF4-FFF2-40B4-BE49-F238E27FC236}">
                <a16:creationId xmlns:a16="http://schemas.microsoft.com/office/drawing/2014/main" id="{A332649E-87D5-4D76-8959-BC9AAE5B4861}"/>
              </a:ext>
            </a:extLst>
          </p:cNvPr>
          <p:cNvPicPr>
            <a:picLocks noChangeAspect="1"/>
          </p:cNvPicPr>
          <p:nvPr/>
        </p:nvPicPr>
        <p:blipFill>
          <a:blip r:embed="rId4"/>
          <a:stretch>
            <a:fillRect/>
          </a:stretch>
        </p:blipFill>
        <p:spPr>
          <a:xfrm>
            <a:off x="5656082" y="923827"/>
            <a:ext cx="6373652" cy="5846975"/>
          </a:xfrm>
          <a:prstGeom prst="rect">
            <a:avLst/>
          </a:prstGeom>
        </p:spPr>
      </p:pic>
    </p:spTree>
    <p:extLst>
      <p:ext uri="{BB962C8B-B14F-4D97-AF65-F5344CB8AC3E}">
        <p14:creationId xmlns:p14="http://schemas.microsoft.com/office/powerpoint/2010/main" val="41066806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2115CF-604C-4111-8B2A-2B854931B5E7}"/>
              </a:ext>
            </a:extLst>
          </p:cNvPr>
          <p:cNvSpPr>
            <a:spLocks noGrp="1"/>
          </p:cNvSpPr>
          <p:nvPr>
            <p:ph type="title"/>
          </p:nvPr>
        </p:nvSpPr>
        <p:spPr>
          <a:xfrm>
            <a:off x="3403561" y="104497"/>
            <a:ext cx="8610600" cy="1293028"/>
          </a:xfrm>
        </p:spPr>
        <p:txBody>
          <a:bodyPr/>
          <a:lstStyle/>
          <a:p>
            <a:r>
              <a:rPr lang="en-US" dirty="0"/>
              <a:t>Arrays cont.</a:t>
            </a:r>
          </a:p>
        </p:txBody>
      </p:sp>
      <p:pic>
        <p:nvPicPr>
          <p:cNvPr id="7" name="Picture 6" descr="Text&#10;&#10;Description automatically generated">
            <a:extLst>
              <a:ext uri="{FF2B5EF4-FFF2-40B4-BE49-F238E27FC236}">
                <a16:creationId xmlns:a16="http://schemas.microsoft.com/office/drawing/2014/main" id="{0E829C7A-3E79-4690-B5C2-D6DC5080593F}"/>
              </a:ext>
            </a:extLst>
          </p:cNvPr>
          <p:cNvPicPr>
            <a:picLocks noChangeAspect="1"/>
          </p:cNvPicPr>
          <p:nvPr/>
        </p:nvPicPr>
        <p:blipFill>
          <a:blip r:embed="rId2"/>
          <a:stretch>
            <a:fillRect/>
          </a:stretch>
        </p:blipFill>
        <p:spPr>
          <a:xfrm>
            <a:off x="762300" y="183822"/>
            <a:ext cx="5112797" cy="6490355"/>
          </a:xfrm>
          <a:prstGeom prst="rect">
            <a:avLst/>
          </a:prstGeom>
        </p:spPr>
      </p:pic>
      <p:pic>
        <p:nvPicPr>
          <p:cNvPr id="9" name="Picture 8" descr="Text&#10;&#10;Description automatically generated">
            <a:extLst>
              <a:ext uri="{FF2B5EF4-FFF2-40B4-BE49-F238E27FC236}">
                <a16:creationId xmlns:a16="http://schemas.microsoft.com/office/drawing/2014/main" id="{A1D2C1A0-87ED-403D-AD8E-18B8C9085BDC}"/>
              </a:ext>
            </a:extLst>
          </p:cNvPr>
          <p:cNvPicPr>
            <a:picLocks noChangeAspect="1"/>
          </p:cNvPicPr>
          <p:nvPr/>
        </p:nvPicPr>
        <p:blipFill>
          <a:blip r:embed="rId3"/>
          <a:stretch>
            <a:fillRect/>
          </a:stretch>
        </p:blipFill>
        <p:spPr>
          <a:xfrm>
            <a:off x="6607247" y="2544380"/>
            <a:ext cx="5010045" cy="4129797"/>
          </a:xfrm>
          <a:prstGeom prst="rect">
            <a:avLst/>
          </a:prstGeom>
        </p:spPr>
      </p:pic>
    </p:spTree>
    <p:extLst>
      <p:ext uri="{BB962C8B-B14F-4D97-AF65-F5344CB8AC3E}">
        <p14:creationId xmlns:p14="http://schemas.microsoft.com/office/powerpoint/2010/main" val="23236058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F79038-B1E8-4C84-A7F7-8CA0E6C0AE25}"/>
              </a:ext>
            </a:extLst>
          </p:cNvPr>
          <p:cNvSpPr>
            <a:spLocks noGrp="1"/>
          </p:cNvSpPr>
          <p:nvPr>
            <p:ph type="title"/>
          </p:nvPr>
        </p:nvSpPr>
        <p:spPr/>
        <p:txBody>
          <a:bodyPr/>
          <a:lstStyle/>
          <a:p>
            <a:r>
              <a:rPr lang="en-US" dirty="0"/>
              <a:t>Hierarchy chart</a:t>
            </a:r>
          </a:p>
        </p:txBody>
      </p:sp>
      <p:sp>
        <p:nvSpPr>
          <p:cNvPr id="5" name="TextBox 4">
            <a:extLst>
              <a:ext uri="{FF2B5EF4-FFF2-40B4-BE49-F238E27FC236}">
                <a16:creationId xmlns:a16="http://schemas.microsoft.com/office/drawing/2014/main" id="{3F6C41A0-6002-405D-98C5-1E2E987D260A}"/>
              </a:ext>
            </a:extLst>
          </p:cNvPr>
          <p:cNvSpPr txBox="1"/>
          <p:nvPr/>
        </p:nvSpPr>
        <p:spPr>
          <a:xfrm>
            <a:off x="5796793" y="1862751"/>
            <a:ext cx="6174295" cy="3318537"/>
          </a:xfrm>
          <a:prstGeom prst="rect">
            <a:avLst/>
          </a:prstGeom>
          <a:noFill/>
        </p:spPr>
        <p:txBody>
          <a:bodyPr wrap="square">
            <a:spAutoFit/>
          </a:bodyPr>
          <a:lstStyle/>
          <a:p>
            <a:pPr marL="0" marR="0">
              <a:lnSpc>
                <a:spcPct val="107000"/>
              </a:lnSpc>
              <a:spcBef>
                <a:spcPts val="0"/>
              </a:spcBef>
              <a:spcAft>
                <a:spcPts val="800"/>
              </a:spcAft>
            </a:pPr>
            <a:r>
              <a:rPr lang="en-US" sz="1400" b="1" u="sng" dirty="0">
                <a:effectLst/>
                <a:latin typeface="Calibri" panose="020F0502020204030204" pitchFamily="34" charset="0"/>
                <a:ea typeface="Calibri" panose="020F0502020204030204" pitchFamily="34" charset="0"/>
                <a:cs typeface="Times New Roman" panose="02020603050405020304" pitchFamily="18" charset="0"/>
              </a:rPr>
              <a:t>Objective: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600"/>
              </a:spcBef>
              <a:spcAft>
                <a:spcPts val="600"/>
              </a:spcAft>
            </a:pPr>
            <a:r>
              <a:rPr lang="en-US" sz="1400" dirty="0">
                <a:effectLst/>
                <a:latin typeface="Arial" panose="020B0604020202020204" pitchFamily="34" charset="0"/>
                <a:ea typeface="Times New Roman" panose="02020603050405020304" pitchFamily="18" charset="0"/>
              </a:rPr>
              <a:t>Create a hierarchy chart showing the logical components of your program. Modularize your code according to your chart using the practices learned this week. Your menu should now call individual modules to do the work of the program.</a:t>
            </a:r>
            <a:endParaRPr lang="en-US" sz="1400" dirty="0">
              <a:effectLst/>
              <a:latin typeface="Times New Roman" panose="02020603050405020304" pitchFamily="18" charset="0"/>
              <a:ea typeface="Times New Roman" panose="02020603050405020304" pitchFamily="18" charset="0"/>
            </a:endParaRPr>
          </a:p>
          <a:p>
            <a:pPr marL="0" marR="0">
              <a:spcBef>
                <a:spcPts val="600"/>
              </a:spcBef>
              <a:spcAft>
                <a:spcPts val="600"/>
              </a:spcAft>
            </a:pPr>
            <a:r>
              <a:rPr lang="en-US" sz="1400" b="1" u="sng" dirty="0">
                <a:effectLst/>
                <a:latin typeface="Arial" panose="020B0604020202020204" pitchFamily="34" charset="0"/>
                <a:ea typeface="Times New Roman" panose="02020603050405020304" pitchFamily="18" charset="0"/>
              </a:rPr>
              <a:t>Problem Chosen to solve and meet  this Weeks expectations:</a:t>
            </a:r>
            <a:endParaRPr lang="en-US" sz="1400" dirty="0">
              <a:effectLst/>
              <a:latin typeface="Times New Roman" panose="02020603050405020304" pitchFamily="18" charset="0"/>
              <a:ea typeface="Times New Roman" panose="02020603050405020304" pitchFamily="18" charset="0"/>
            </a:endParaRPr>
          </a:p>
          <a:p>
            <a:r>
              <a:rPr lang="en-US" sz="1400" dirty="0">
                <a:effectLst/>
                <a:latin typeface="Arial" panose="020B0604020202020204" pitchFamily="34" charset="0"/>
                <a:ea typeface="Calibri" panose="020F0502020204030204" pitchFamily="34" charset="0"/>
              </a:rPr>
              <a:t>This week I have chosen to take the section of my code that was created as a class and give it its own file. After transferring to another file </a:t>
            </a:r>
            <a:r>
              <a:rPr lang="en-US" sz="1400" dirty="0">
                <a:effectLst/>
                <a:highlight>
                  <a:srgbClr val="808000"/>
                </a:highlight>
                <a:latin typeface="Arial" panose="020B0604020202020204" pitchFamily="34" charset="0"/>
                <a:ea typeface="Calibri" panose="020F0502020204030204" pitchFamily="34" charset="0"/>
              </a:rPr>
              <a:t>“Calculator.cpp” </a:t>
            </a:r>
            <a:r>
              <a:rPr lang="en-US" sz="1400" dirty="0">
                <a:effectLst/>
                <a:latin typeface="Arial" panose="020B0604020202020204" pitchFamily="34" charset="0"/>
                <a:ea typeface="Calibri" panose="020F0502020204030204" pitchFamily="34" charset="0"/>
              </a:rPr>
              <a:t>all that was left was to make sure my </a:t>
            </a:r>
            <a:r>
              <a:rPr lang="en-US" sz="1400" dirty="0">
                <a:effectLst/>
                <a:highlight>
                  <a:srgbClr val="808000"/>
                </a:highlight>
                <a:latin typeface="Arial" panose="020B0604020202020204" pitchFamily="34" charset="0"/>
                <a:ea typeface="Calibri" panose="020F0502020204030204" pitchFamily="34" charset="0"/>
              </a:rPr>
              <a:t>“ProdForecastMain.cpp” </a:t>
            </a:r>
            <a:r>
              <a:rPr lang="en-US" sz="1400" dirty="0">
                <a:effectLst/>
                <a:latin typeface="Arial" panose="020B0604020202020204" pitchFamily="34" charset="0"/>
                <a:ea typeface="Calibri" panose="020F0502020204030204" pitchFamily="34" charset="0"/>
              </a:rPr>
              <a:t>could pull the data when needed. This took a simple include statement of </a:t>
            </a:r>
            <a:r>
              <a:rPr lang="en-US" sz="1400" dirty="0">
                <a:effectLst/>
                <a:highlight>
                  <a:srgbClr val="808000"/>
                </a:highlight>
                <a:latin typeface="Arial" panose="020B0604020202020204" pitchFamily="34" charset="0"/>
                <a:ea typeface="Calibri" panose="020F0502020204030204" pitchFamily="34" charset="0"/>
              </a:rPr>
              <a:t>#include “Calculator.cpp”</a:t>
            </a:r>
            <a:r>
              <a:rPr lang="en-US" sz="1400" dirty="0">
                <a:effectLst/>
                <a:latin typeface="Arial" panose="020B0604020202020204" pitchFamily="34" charset="0"/>
                <a:ea typeface="Calibri" panose="020F0502020204030204" pitchFamily="34" charset="0"/>
              </a:rPr>
              <a:t> at the top of my work. After running the program, it shows that the simple calculator portion still works as expected.</a:t>
            </a:r>
            <a:endParaRPr lang="en-US" sz="1400" dirty="0"/>
          </a:p>
        </p:txBody>
      </p:sp>
      <p:pic>
        <p:nvPicPr>
          <p:cNvPr id="6" name="Picture 5" descr="Diagram&#10;&#10;Description automatically generated">
            <a:extLst>
              <a:ext uri="{FF2B5EF4-FFF2-40B4-BE49-F238E27FC236}">
                <a16:creationId xmlns:a16="http://schemas.microsoft.com/office/drawing/2014/main" id="{0D42911B-974B-4E58-B572-4657E2E16020}"/>
              </a:ext>
            </a:extLst>
          </p:cNvPr>
          <p:cNvPicPr/>
          <p:nvPr/>
        </p:nvPicPr>
        <p:blipFill>
          <a:blip r:embed="rId2"/>
          <a:stretch>
            <a:fillRect/>
          </a:stretch>
        </p:blipFill>
        <p:spPr>
          <a:xfrm>
            <a:off x="177043" y="631196"/>
            <a:ext cx="5619750" cy="5914390"/>
          </a:xfrm>
          <a:prstGeom prst="rect">
            <a:avLst/>
          </a:prstGeom>
        </p:spPr>
      </p:pic>
    </p:spTree>
    <p:extLst>
      <p:ext uri="{BB962C8B-B14F-4D97-AF65-F5344CB8AC3E}">
        <p14:creationId xmlns:p14="http://schemas.microsoft.com/office/powerpoint/2010/main" val="34657841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CD0F4A-83C7-42E3-892E-AEE142AA5449}"/>
              </a:ext>
            </a:extLst>
          </p:cNvPr>
          <p:cNvSpPr>
            <a:spLocks noGrp="1"/>
          </p:cNvSpPr>
          <p:nvPr>
            <p:ph type="title"/>
          </p:nvPr>
        </p:nvSpPr>
        <p:spPr/>
        <p:txBody>
          <a:bodyPr/>
          <a:lstStyle/>
          <a:p>
            <a:r>
              <a:rPr lang="en-US" dirty="0"/>
              <a:t>Introduction</a:t>
            </a:r>
          </a:p>
        </p:txBody>
      </p:sp>
      <p:sp>
        <p:nvSpPr>
          <p:cNvPr id="4" name="TextBox 3">
            <a:extLst>
              <a:ext uri="{FF2B5EF4-FFF2-40B4-BE49-F238E27FC236}">
                <a16:creationId xmlns:a16="http://schemas.microsoft.com/office/drawing/2014/main" id="{59FEC6D1-77D4-4BF1-A054-A51C73CFDE58}"/>
              </a:ext>
            </a:extLst>
          </p:cNvPr>
          <p:cNvSpPr txBox="1"/>
          <p:nvPr/>
        </p:nvSpPr>
        <p:spPr>
          <a:xfrm>
            <a:off x="881449" y="2248930"/>
            <a:ext cx="10173729" cy="2862322"/>
          </a:xfrm>
          <a:prstGeom prst="rect">
            <a:avLst/>
          </a:prstGeom>
          <a:noFill/>
        </p:spPr>
        <p:txBody>
          <a:bodyPr wrap="square" rtlCol="0">
            <a:spAutoFit/>
          </a:bodyPr>
          <a:lstStyle/>
          <a:p>
            <a:r>
              <a:rPr lang="en-US" dirty="0"/>
              <a:t>This program was designed to learn the beginning concepts of development with C++. The project incorporated  the following:</a:t>
            </a:r>
          </a:p>
          <a:p>
            <a:pPr marL="285750" indent="-285750" algn="ctr">
              <a:buFont typeface="Arial" panose="020B0604020202020204" pitchFamily="34" charset="0"/>
              <a:buChar char="•"/>
            </a:pPr>
            <a:r>
              <a:rPr lang="en-US" dirty="0"/>
              <a:t>Input/Output</a:t>
            </a:r>
          </a:p>
          <a:p>
            <a:pPr marL="285750" indent="-285750" algn="ctr">
              <a:buFont typeface="Arial" panose="020B0604020202020204" pitchFamily="34" charset="0"/>
              <a:buChar char="•"/>
            </a:pPr>
            <a:r>
              <a:rPr lang="en-US" dirty="0"/>
              <a:t>Variables</a:t>
            </a:r>
          </a:p>
          <a:p>
            <a:pPr marL="285750" indent="-285750" algn="ctr">
              <a:buFont typeface="Arial" panose="020B0604020202020204" pitchFamily="34" charset="0"/>
              <a:buChar char="•"/>
            </a:pPr>
            <a:r>
              <a:rPr lang="en-US" dirty="0"/>
              <a:t>Loops</a:t>
            </a:r>
          </a:p>
          <a:p>
            <a:pPr marL="285750" indent="-285750" algn="ctr">
              <a:buFont typeface="Arial" panose="020B0604020202020204" pitchFamily="34" charset="0"/>
              <a:buChar char="•"/>
            </a:pPr>
            <a:r>
              <a:rPr lang="en-US" dirty="0"/>
              <a:t>Conditional Statements</a:t>
            </a:r>
          </a:p>
          <a:p>
            <a:pPr marL="285750" indent="-285750" algn="ctr">
              <a:buFont typeface="Arial" panose="020B0604020202020204" pitchFamily="34" charset="0"/>
              <a:buChar char="•"/>
            </a:pPr>
            <a:r>
              <a:rPr lang="en-US" dirty="0"/>
              <a:t>Arrays</a:t>
            </a:r>
          </a:p>
          <a:p>
            <a:pPr marL="285750" indent="-285750" algn="ctr">
              <a:buFont typeface="Arial" panose="020B0604020202020204" pitchFamily="34" charset="0"/>
              <a:buChar char="•"/>
            </a:pPr>
            <a:r>
              <a:rPr lang="en-US" dirty="0"/>
              <a:t>Modules</a:t>
            </a:r>
          </a:p>
          <a:p>
            <a:pPr marL="285750" indent="-285750" algn="ctr">
              <a:buFont typeface="Arial" panose="020B0604020202020204" pitchFamily="34" charset="0"/>
              <a:buChar char="•"/>
            </a:pPr>
            <a:r>
              <a:rPr lang="en-US" dirty="0"/>
              <a:t>Save/Retrieve Data</a:t>
            </a:r>
          </a:p>
          <a:p>
            <a:endParaRPr lang="en-US" dirty="0"/>
          </a:p>
        </p:txBody>
      </p:sp>
    </p:spTree>
    <p:extLst>
      <p:ext uri="{BB962C8B-B14F-4D97-AF65-F5344CB8AC3E}">
        <p14:creationId xmlns:p14="http://schemas.microsoft.com/office/powerpoint/2010/main" val="24221909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8EB35C-2BAD-4722-AFB6-37977CB4EAD0}"/>
              </a:ext>
            </a:extLst>
          </p:cNvPr>
          <p:cNvSpPr>
            <a:spLocks noGrp="1"/>
          </p:cNvSpPr>
          <p:nvPr>
            <p:ph type="title"/>
          </p:nvPr>
        </p:nvSpPr>
        <p:spPr/>
        <p:txBody>
          <a:bodyPr/>
          <a:lstStyle/>
          <a:p>
            <a:r>
              <a:rPr lang="en-US" dirty="0"/>
              <a:t>Hierarchy cont.</a:t>
            </a:r>
          </a:p>
        </p:txBody>
      </p:sp>
      <p:pic>
        <p:nvPicPr>
          <p:cNvPr id="5" name="Picture 4" descr="Text&#10;&#10;Description automatically generated">
            <a:extLst>
              <a:ext uri="{FF2B5EF4-FFF2-40B4-BE49-F238E27FC236}">
                <a16:creationId xmlns:a16="http://schemas.microsoft.com/office/drawing/2014/main" id="{F087B1C5-C050-4065-BAD2-F89EF0ACC24A}"/>
              </a:ext>
            </a:extLst>
          </p:cNvPr>
          <p:cNvPicPr>
            <a:picLocks noChangeAspect="1"/>
          </p:cNvPicPr>
          <p:nvPr/>
        </p:nvPicPr>
        <p:blipFill>
          <a:blip r:embed="rId2"/>
          <a:stretch>
            <a:fillRect/>
          </a:stretch>
        </p:blipFill>
        <p:spPr>
          <a:xfrm>
            <a:off x="240947" y="210535"/>
            <a:ext cx="6348388" cy="6436930"/>
          </a:xfrm>
          <a:prstGeom prst="rect">
            <a:avLst/>
          </a:prstGeom>
        </p:spPr>
      </p:pic>
      <p:pic>
        <p:nvPicPr>
          <p:cNvPr id="7" name="Picture 6" descr="Text&#10;&#10;Description automatically generated with medium confidence">
            <a:extLst>
              <a:ext uri="{FF2B5EF4-FFF2-40B4-BE49-F238E27FC236}">
                <a16:creationId xmlns:a16="http://schemas.microsoft.com/office/drawing/2014/main" id="{2B6BCFF8-68EB-42A8-A56F-83CF8F69B87F}"/>
              </a:ext>
            </a:extLst>
          </p:cNvPr>
          <p:cNvPicPr>
            <a:picLocks noChangeAspect="1"/>
          </p:cNvPicPr>
          <p:nvPr/>
        </p:nvPicPr>
        <p:blipFill>
          <a:blip r:embed="rId3"/>
          <a:stretch>
            <a:fillRect/>
          </a:stretch>
        </p:blipFill>
        <p:spPr>
          <a:xfrm>
            <a:off x="6925754" y="3259897"/>
            <a:ext cx="2661305" cy="728357"/>
          </a:xfrm>
          <a:prstGeom prst="rect">
            <a:avLst/>
          </a:prstGeom>
        </p:spPr>
      </p:pic>
    </p:spTree>
    <p:extLst>
      <p:ext uri="{BB962C8B-B14F-4D97-AF65-F5344CB8AC3E}">
        <p14:creationId xmlns:p14="http://schemas.microsoft.com/office/powerpoint/2010/main" val="102232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31EFB-DDFE-4ADE-BE59-4C38049E028A}"/>
              </a:ext>
            </a:extLst>
          </p:cNvPr>
          <p:cNvSpPr>
            <a:spLocks noGrp="1"/>
          </p:cNvSpPr>
          <p:nvPr>
            <p:ph type="title"/>
          </p:nvPr>
        </p:nvSpPr>
        <p:spPr/>
        <p:txBody>
          <a:bodyPr/>
          <a:lstStyle/>
          <a:p>
            <a:r>
              <a:rPr lang="en-US" dirty="0"/>
              <a:t>Hierarchy cont.</a:t>
            </a:r>
          </a:p>
        </p:txBody>
      </p:sp>
      <p:pic>
        <p:nvPicPr>
          <p:cNvPr id="5" name="Picture 4" descr="Text&#10;&#10;Description automatically generated">
            <a:extLst>
              <a:ext uri="{FF2B5EF4-FFF2-40B4-BE49-F238E27FC236}">
                <a16:creationId xmlns:a16="http://schemas.microsoft.com/office/drawing/2014/main" id="{864F4A4D-A7C1-4127-925D-F898580BB31F}"/>
              </a:ext>
            </a:extLst>
          </p:cNvPr>
          <p:cNvPicPr>
            <a:picLocks noChangeAspect="1"/>
          </p:cNvPicPr>
          <p:nvPr/>
        </p:nvPicPr>
        <p:blipFill>
          <a:blip r:embed="rId2"/>
          <a:stretch>
            <a:fillRect/>
          </a:stretch>
        </p:blipFill>
        <p:spPr>
          <a:xfrm>
            <a:off x="436699" y="659876"/>
            <a:ext cx="5876252" cy="5679649"/>
          </a:xfrm>
          <a:prstGeom prst="rect">
            <a:avLst/>
          </a:prstGeom>
        </p:spPr>
      </p:pic>
      <p:sp>
        <p:nvSpPr>
          <p:cNvPr id="6" name="TextBox 5">
            <a:extLst>
              <a:ext uri="{FF2B5EF4-FFF2-40B4-BE49-F238E27FC236}">
                <a16:creationId xmlns:a16="http://schemas.microsoft.com/office/drawing/2014/main" id="{3A89A4B6-A371-4539-A79B-224D09DA3FBE}"/>
              </a:ext>
            </a:extLst>
          </p:cNvPr>
          <p:cNvSpPr txBox="1"/>
          <p:nvPr/>
        </p:nvSpPr>
        <p:spPr>
          <a:xfrm>
            <a:off x="6371968" y="3220995"/>
            <a:ext cx="1738184" cy="369332"/>
          </a:xfrm>
          <a:prstGeom prst="rect">
            <a:avLst/>
          </a:prstGeom>
          <a:noFill/>
        </p:spPr>
        <p:txBody>
          <a:bodyPr wrap="square" rtlCol="0">
            <a:spAutoFit/>
          </a:bodyPr>
          <a:lstStyle/>
          <a:p>
            <a:r>
              <a:rPr lang="en-US" dirty="0"/>
              <a:t>Output:</a:t>
            </a:r>
          </a:p>
        </p:txBody>
      </p:sp>
    </p:spTree>
    <p:extLst>
      <p:ext uri="{BB962C8B-B14F-4D97-AF65-F5344CB8AC3E}">
        <p14:creationId xmlns:p14="http://schemas.microsoft.com/office/powerpoint/2010/main" val="30338041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F8C891-03D3-4750-9BF9-0CBF434356AC}"/>
              </a:ext>
            </a:extLst>
          </p:cNvPr>
          <p:cNvSpPr>
            <a:spLocks noGrp="1"/>
          </p:cNvSpPr>
          <p:nvPr>
            <p:ph type="title"/>
          </p:nvPr>
        </p:nvSpPr>
        <p:spPr/>
        <p:txBody>
          <a:bodyPr/>
          <a:lstStyle/>
          <a:p>
            <a:r>
              <a:rPr lang="en-US" dirty="0"/>
              <a:t>Save/retrieve data</a:t>
            </a:r>
          </a:p>
        </p:txBody>
      </p:sp>
      <p:sp>
        <p:nvSpPr>
          <p:cNvPr id="5" name="TextBox 4">
            <a:extLst>
              <a:ext uri="{FF2B5EF4-FFF2-40B4-BE49-F238E27FC236}">
                <a16:creationId xmlns:a16="http://schemas.microsoft.com/office/drawing/2014/main" id="{6F235EAA-EDED-4266-971E-75CBE562CA77}"/>
              </a:ext>
            </a:extLst>
          </p:cNvPr>
          <p:cNvSpPr txBox="1"/>
          <p:nvPr/>
        </p:nvSpPr>
        <p:spPr>
          <a:xfrm>
            <a:off x="6096000" y="3064676"/>
            <a:ext cx="6094428" cy="2335191"/>
          </a:xfrm>
          <a:prstGeom prst="rect">
            <a:avLst/>
          </a:prstGeom>
          <a:noFill/>
        </p:spPr>
        <p:txBody>
          <a:bodyPr wrap="square">
            <a:spAutoFit/>
          </a:bodyPr>
          <a:lstStyle/>
          <a:p>
            <a:pPr marL="0" marR="0">
              <a:lnSpc>
                <a:spcPct val="107000"/>
              </a:lnSpc>
              <a:spcBef>
                <a:spcPts val="0"/>
              </a:spcBef>
              <a:spcAft>
                <a:spcPts val="80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Objective:</a:t>
            </a:r>
          </a:p>
          <a:p>
            <a:pPr marL="0" marR="0">
              <a:lnSpc>
                <a:spcPct val="107000"/>
              </a:lnSpc>
              <a:spcBef>
                <a:spcPts val="0"/>
              </a:spcBef>
              <a:spcAft>
                <a:spcPts val="800"/>
              </a:spcAft>
            </a:pPr>
            <a:r>
              <a:rPr lang="en-US" sz="1400" dirty="0">
                <a:effectLst/>
                <a:latin typeface="Arial" panose="020B0604020202020204" pitchFamily="34" charset="0"/>
                <a:ea typeface="Calibri" panose="020F0502020204030204" pitchFamily="34" charset="0"/>
                <a:cs typeface="Times New Roman" panose="02020603050405020304" pitchFamily="18" charset="0"/>
              </a:rPr>
              <a:t>Add the ability to save data to disk in one or more files. The menu(s) should give the user the option to save or retrieve data.</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400" dirty="0">
                <a:effectLst/>
                <a:latin typeface="Arial" panose="020B0604020202020204" pitchFamily="34" charset="0"/>
                <a:ea typeface="Calibri" panose="020F0502020204030204" pitchFamily="34" charset="0"/>
                <a:cs typeface="Times New Roman" panose="02020603050405020304" pitchFamily="18" charset="0"/>
              </a:rPr>
              <a:t> </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400" dirty="0">
                <a:effectLst/>
                <a:latin typeface="Arial" panose="020B0604020202020204" pitchFamily="34" charset="0"/>
                <a:ea typeface="Calibri" panose="020F0502020204030204" pitchFamily="34" charset="0"/>
                <a:cs typeface="Times New Roman" panose="02020603050405020304" pitchFamily="18" charset="0"/>
              </a:rPr>
              <a:t>Chosen Improvement: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400" dirty="0">
                <a:effectLst/>
                <a:latin typeface="Arial" panose="020B0604020202020204" pitchFamily="34" charset="0"/>
                <a:ea typeface="Calibri" panose="020F0502020204030204" pitchFamily="34" charset="0"/>
                <a:cs typeface="Times New Roman" panose="02020603050405020304" pitchFamily="18" charset="0"/>
              </a:rPr>
              <a:t>This week we needed to incorporate a way for users to save and retrieve data. Within my project I have added a way for users to input the needed production and pull the records for those inputs. </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7" name="Picture 6" descr="Graphical user interface, text, application&#10;&#10;Description automatically generated">
            <a:extLst>
              <a:ext uri="{FF2B5EF4-FFF2-40B4-BE49-F238E27FC236}">
                <a16:creationId xmlns:a16="http://schemas.microsoft.com/office/drawing/2014/main" id="{41F629C1-3085-4715-9C1E-4EDF04DF996E}"/>
              </a:ext>
            </a:extLst>
          </p:cNvPr>
          <p:cNvPicPr>
            <a:picLocks noChangeAspect="1"/>
          </p:cNvPicPr>
          <p:nvPr/>
        </p:nvPicPr>
        <p:blipFill>
          <a:blip r:embed="rId2"/>
          <a:stretch>
            <a:fillRect/>
          </a:stretch>
        </p:blipFill>
        <p:spPr>
          <a:xfrm>
            <a:off x="602456" y="720324"/>
            <a:ext cx="4586288" cy="1381125"/>
          </a:xfrm>
          <a:prstGeom prst="rect">
            <a:avLst/>
          </a:prstGeom>
        </p:spPr>
      </p:pic>
      <p:pic>
        <p:nvPicPr>
          <p:cNvPr id="9" name="Picture 8" descr="Graphical user interface, text&#10;&#10;Description automatically generated">
            <a:extLst>
              <a:ext uri="{FF2B5EF4-FFF2-40B4-BE49-F238E27FC236}">
                <a16:creationId xmlns:a16="http://schemas.microsoft.com/office/drawing/2014/main" id="{203623E9-721B-4F45-8173-ED2609F0BFEE}"/>
              </a:ext>
            </a:extLst>
          </p:cNvPr>
          <p:cNvPicPr>
            <a:picLocks noChangeAspect="1"/>
          </p:cNvPicPr>
          <p:nvPr/>
        </p:nvPicPr>
        <p:blipFill>
          <a:blip r:embed="rId3"/>
          <a:stretch>
            <a:fillRect/>
          </a:stretch>
        </p:blipFill>
        <p:spPr>
          <a:xfrm>
            <a:off x="602457" y="2394750"/>
            <a:ext cx="4586288" cy="1095375"/>
          </a:xfrm>
          <a:prstGeom prst="rect">
            <a:avLst/>
          </a:prstGeom>
        </p:spPr>
      </p:pic>
      <p:pic>
        <p:nvPicPr>
          <p:cNvPr id="11" name="Picture 10" descr="Graphical user interface, text, application, chat or text message&#10;&#10;Description automatically generated">
            <a:extLst>
              <a:ext uri="{FF2B5EF4-FFF2-40B4-BE49-F238E27FC236}">
                <a16:creationId xmlns:a16="http://schemas.microsoft.com/office/drawing/2014/main" id="{137B5CD7-3032-46FA-B3C4-AF7E8FB28DAD}"/>
              </a:ext>
            </a:extLst>
          </p:cNvPr>
          <p:cNvPicPr>
            <a:picLocks noChangeAspect="1"/>
          </p:cNvPicPr>
          <p:nvPr/>
        </p:nvPicPr>
        <p:blipFill>
          <a:blip r:embed="rId4"/>
          <a:stretch>
            <a:fillRect/>
          </a:stretch>
        </p:blipFill>
        <p:spPr>
          <a:xfrm>
            <a:off x="602456" y="3662874"/>
            <a:ext cx="4586288" cy="2430753"/>
          </a:xfrm>
          <a:prstGeom prst="rect">
            <a:avLst/>
          </a:prstGeom>
        </p:spPr>
      </p:pic>
    </p:spTree>
    <p:extLst>
      <p:ext uri="{BB962C8B-B14F-4D97-AF65-F5344CB8AC3E}">
        <p14:creationId xmlns:p14="http://schemas.microsoft.com/office/powerpoint/2010/main" val="26989853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DD4CA-9A49-4B2E-B506-B415A0446852}"/>
              </a:ext>
            </a:extLst>
          </p:cNvPr>
          <p:cNvSpPr>
            <a:spLocks noGrp="1"/>
          </p:cNvSpPr>
          <p:nvPr>
            <p:ph type="title"/>
          </p:nvPr>
        </p:nvSpPr>
        <p:spPr/>
        <p:txBody>
          <a:bodyPr/>
          <a:lstStyle/>
          <a:p>
            <a:r>
              <a:rPr lang="en-US" dirty="0"/>
              <a:t>Save/retrieve cont.</a:t>
            </a:r>
          </a:p>
        </p:txBody>
      </p:sp>
      <p:pic>
        <p:nvPicPr>
          <p:cNvPr id="5" name="Picture 4" descr="Graphical user interface, text&#10;&#10;Description automatically generated">
            <a:extLst>
              <a:ext uri="{FF2B5EF4-FFF2-40B4-BE49-F238E27FC236}">
                <a16:creationId xmlns:a16="http://schemas.microsoft.com/office/drawing/2014/main" id="{9C7C1F82-2AE3-4DB1-AB1D-F1BEE340B854}"/>
              </a:ext>
            </a:extLst>
          </p:cNvPr>
          <p:cNvPicPr>
            <a:picLocks noChangeAspect="1"/>
          </p:cNvPicPr>
          <p:nvPr/>
        </p:nvPicPr>
        <p:blipFill>
          <a:blip r:embed="rId2"/>
          <a:stretch>
            <a:fillRect/>
          </a:stretch>
        </p:blipFill>
        <p:spPr>
          <a:xfrm>
            <a:off x="301752" y="872035"/>
            <a:ext cx="5533419" cy="897709"/>
          </a:xfrm>
          <a:prstGeom prst="rect">
            <a:avLst/>
          </a:prstGeom>
        </p:spPr>
      </p:pic>
      <p:pic>
        <p:nvPicPr>
          <p:cNvPr id="7" name="Picture 6" descr="Text&#10;&#10;Description automatically generated">
            <a:extLst>
              <a:ext uri="{FF2B5EF4-FFF2-40B4-BE49-F238E27FC236}">
                <a16:creationId xmlns:a16="http://schemas.microsoft.com/office/drawing/2014/main" id="{68DD0E37-F9A4-4670-AD67-E1663AA87945}"/>
              </a:ext>
            </a:extLst>
          </p:cNvPr>
          <p:cNvPicPr>
            <a:picLocks noChangeAspect="1"/>
          </p:cNvPicPr>
          <p:nvPr/>
        </p:nvPicPr>
        <p:blipFill>
          <a:blip r:embed="rId3"/>
          <a:stretch>
            <a:fillRect/>
          </a:stretch>
        </p:blipFill>
        <p:spPr>
          <a:xfrm>
            <a:off x="301752" y="1956817"/>
            <a:ext cx="5533419" cy="4604032"/>
          </a:xfrm>
          <a:prstGeom prst="rect">
            <a:avLst/>
          </a:prstGeom>
        </p:spPr>
      </p:pic>
      <p:pic>
        <p:nvPicPr>
          <p:cNvPr id="9" name="Picture 8" descr="A screenshot of a computer&#10;&#10;Description automatically generated with medium confidence">
            <a:extLst>
              <a:ext uri="{FF2B5EF4-FFF2-40B4-BE49-F238E27FC236}">
                <a16:creationId xmlns:a16="http://schemas.microsoft.com/office/drawing/2014/main" id="{FD60F567-009E-4A3C-8631-2F2D8FF349B4}"/>
              </a:ext>
            </a:extLst>
          </p:cNvPr>
          <p:cNvPicPr>
            <a:picLocks noChangeAspect="1"/>
          </p:cNvPicPr>
          <p:nvPr/>
        </p:nvPicPr>
        <p:blipFill>
          <a:blip r:embed="rId4"/>
          <a:stretch>
            <a:fillRect/>
          </a:stretch>
        </p:blipFill>
        <p:spPr>
          <a:xfrm>
            <a:off x="5984952" y="3526800"/>
            <a:ext cx="5656921" cy="3034049"/>
          </a:xfrm>
          <a:prstGeom prst="rect">
            <a:avLst/>
          </a:prstGeom>
        </p:spPr>
      </p:pic>
    </p:spTree>
    <p:extLst>
      <p:ext uri="{BB962C8B-B14F-4D97-AF65-F5344CB8AC3E}">
        <p14:creationId xmlns:p14="http://schemas.microsoft.com/office/powerpoint/2010/main" val="31329195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32EEAB-06C4-4EFA-8165-7205AB320D60}"/>
              </a:ext>
            </a:extLst>
          </p:cNvPr>
          <p:cNvSpPr>
            <a:spLocks noGrp="1"/>
          </p:cNvSpPr>
          <p:nvPr>
            <p:ph type="title"/>
          </p:nvPr>
        </p:nvSpPr>
        <p:spPr>
          <a:xfrm>
            <a:off x="1200614" y="413109"/>
            <a:ext cx="8610600" cy="1293028"/>
          </a:xfrm>
        </p:spPr>
        <p:txBody>
          <a:bodyPr/>
          <a:lstStyle/>
          <a:p>
            <a:r>
              <a:rPr lang="en-US" dirty="0"/>
              <a:t>Save/retrieve data cont.</a:t>
            </a:r>
          </a:p>
        </p:txBody>
      </p:sp>
      <p:pic>
        <p:nvPicPr>
          <p:cNvPr id="5" name="Picture 4" descr="Text&#10;&#10;Description automatically generated">
            <a:extLst>
              <a:ext uri="{FF2B5EF4-FFF2-40B4-BE49-F238E27FC236}">
                <a16:creationId xmlns:a16="http://schemas.microsoft.com/office/drawing/2014/main" id="{7B2A945F-C722-4371-95F0-7DA05CFBA30D}"/>
              </a:ext>
            </a:extLst>
          </p:cNvPr>
          <p:cNvPicPr>
            <a:picLocks noChangeAspect="1"/>
          </p:cNvPicPr>
          <p:nvPr/>
        </p:nvPicPr>
        <p:blipFill>
          <a:blip r:embed="rId2"/>
          <a:stretch>
            <a:fillRect/>
          </a:stretch>
        </p:blipFill>
        <p:spPr>
          <a:xfrm>
            <a:off x="3853324" y="1706137"/>
            <a:ext cx="4485351" cy="5029200"/>
          </a:xfrm>
          <a:prstGeom prst="rect">
            <a:avLst/>
          </a:prstGeom>
        </p:spPr>
      </p:pic>
      <p:sp>
        <p:nvSpPr>
          <p:cNvPr id="6" name="TextBox 5">
            <a:extLst>
              <a:ext uri="{FF2B5EF4-FFF2-40B4-BE49-F238E27FC236}">
                <a16:creationId xmlns:a16="http://schemas.microsoft.com/office/drawing/2014/main" id="{22F7F9DA-FEC5-4B49-9344-F1A34C41FD3D}"/>
              </a:ext>
            </a:extLst>
          </p:cNvPr>
          <p:cNvSpPr txBox="1"/>
          <p:nvPr/>
        </p:nvSpPr>
        <p:spPr>
          <a:xfrm>
            <a:off x="2829698" y="3851405"/>
            <a:ext cx="1837038" cy="369332"/>
          </a:xfrm>
          <a:prstGeom prst="rect">
            <a:avLst/>
          </a:prstGeom>
          <a:noFill/>
        </p:spPr>
        <p:txBody>
          <a:bodyPr wrap="square" rtlCol="0">
            <a:spAutoFit/>
          </a:bodyPr>
          <a:lstStyle/>
          <a:p>
            <a:r>
              <a:rPr lang="en-US" dirty="0"/>
              <a:t>Output:</a:t>
            </a:r>
          </a:p>
        </p:txBody>
      </p:sp>
    </p:spTree>
    <p:extLst>
      <p:ext uri="{BB962C8B-B14F-4D97-AF65-F5344CB8AC3E}">
        <p14:creationId xmlns:p14="http://schemas.microsoft.com/office/powerpoint/2010/main" val="18058626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0F8DD2-6148-44A3-A72B-8A68C30ED7E5}"/>
              </a:ext>
            </a:extLst>
          </p:cNvPr>
          <p:cNvSpPr>
            <a:spLocks noGrp="1"/>
          </p:cNvSpPr>
          <p:nvPr>
            <p:ph type="title"/>
          </p:nvPr>
        </p:nvSpPr>
        <p:spPr/>
        <p:txBody>
          <a:bodyPr/>
          <a:lstStyle/>
          <a:p>
            <a:r>
              <a:rPr lang="en-US" dirty="0"/>
              <a:t>Additional Input</a:t>
            </a:r>
          </a:p>
        </p:txBody>
      </p:sp>
      <p:pic>
        <p:nvPicPr>
          <p:cNvPr id="5" name="Picture 4" descr="A screenshot of a computer&#10;&#10;Description automatically generated with medium confidence">
            <a:extLst>
              <a:ext uri="{FF2B5EF4-FFF2-40B4-BE49-F238E27FC236}">
                <a16:creationId xmlns:a16="http://schemas.microsoft.com/office/drawing/2014/main" id="{25CC50E9-AF37-457B-876D-90052F393FFA}"/>
              </a:ext>
            </a:extLst>
          </p:cNvPr>
          <p:cNvPicPr>
            <a:picLocks noChangeAspect="1"/>
          </p:cNvPicPr>
          <p:nvPr/>
        </p:nvPicPr>
        <p:blipFill>
          <a:blip r:embed="rId2"/>
          <a:stretch>
            <a:fillRect/>
          </a:stretch>
        </p:blipFill>
        <p:spPr>
          <a:xfrm>
            <a:off x="264746" y="1651884"/>
            <a:ext cx="6391275" cy="2105025"/>
          </a:xfrm>
          <a:prstGeom prst="rect">
            <a:avLst/>
          </a:prstGeom>
        </p:spPr>
      </p:pic>
      <p:pic>
        <p:nvPicPr>
          <p:cNvPr id="7" name="Picture 6" descr="Text&#10;&#10;Description automatically generated">
            <a:extLst>
              <a:ext uri="{FF2B5EF4-FFF2-40B4-BE49-F238E27FC236}">
                <a16:creationId xmlns:a16="http://schemas.microsoft.com/office/drawing/2014/main" id="{9D12B008-EDA9-49FE-BE49-0B246E33A349}"/>
              </a:ext>
            </a:extLst>
          </p:cNvPr>
          <p:cNvPicPr>
            <a:picLocks noChangeAspect="1"/>
          </p:cNvPicPr>
          <p:nvPr/>
        </p:nvPicPr>
        <p:blipFill>
          <a:blip r:embed="rId3"/>
          <a:stretch>
            <a:fillRect/>
          </a:stretch>
        </p:blipFill>
        <p:spPr>
          <a:xfrm>
            <a:off x="654852" y="4186881"/>
            <a:ext cx="5362575" cy="1510423"/>
          </a:xfrm>
          <a:prstGeom prst="rect">
            <a:avLst/>
          </a:prstGeom>
        </p:spPr>
      </p:pic>
      <p:sp>
        <p:nvSpPr>
          <p:cNvPr id="9" name="TextBox 8">
            <a:extLst>
              <a:ext uri="{FF2B5EF4-FFF2-40B4-BE49-F238E27FC236}">
                <a16:creationId xmlns:a16="http://schemas.microsoft.com/office/drawing/2014/main" id="{6CDF38E0-9ABE-4964-ABBE-1C965AC31F0D}"/>
              </a:ext>
            </a:extLst>
          </p:cNvPr>
          <p:cNvSpPr txBox="1"/>
          <p:nvPr/>
        </p:nvSpPr>
        <p:spPr>
          <a:xfrm>
            <a:off x="6935945" y="2556580"/>
            <a:ext cx="4843849" cy="1200329"/>
          </a:xfrm>
          <a:prstGeom prst="rect">
            <a:avLst/>
          </a:prstGeom>
          <a:noFill/>
        </p:spPr>
        <p:txBody>
          <a:bodyPr wrap="square">
            <a:spAutoFit/>
          </a:bodyPr>
          <a:lstStyle/>
          <a:p>
            <a:r>
              <a:rPr lang="en-US" b="0" i="0" dirty="0">
                <a:effectLst/>
                <a:latin typeface="Arial" panose="020B0604020202020204" pitchFamily="34" charset="0"/>
              </a:rPr>
              <a:t>Add one new feature you have not added. This could be an additional array or function, an additional calculation, more inputs, or even try adding color.</a:t>
            </a:r>
            <a:endParaRPr lang="en-US" dirty="0"/>
          </a:p>
        </p:txBody>
      </p:sp>
      <p:sp>
        <p:nvSpPr>
          <p:cNvPr id="10" name="TextBox 9">
            <a:extLst>
              <a:ext uri="{FF2B5EF4-FFF2-40B4-BE49-F238E27FC236}">
                <a16:creationId xmlns:a16="http://schemas.microsoft.com/office/drawing/2014/main" id="{ADD70085-38D1-48DB-B724-4A50BADD9C69}"/>
              </a:ext>
            </a:extLst>
          </p:cNvPr>
          <p:cNvSpPr txBox="1"/>
          <p:nvPr/>
        </p:nvSpPr>
        <p:spPr>
          <a:xfrm>
            <a:off x="7096583" y="4320746"/>
            <a:ext cx="3830909" cy="923330"/>
          </a:xfrm>
          <a:prstGeom prst="rect">
            <a:avLst/>
          </a:prstGeom>
          <a:noFill/>
        </p:spPr>
        <p:txBody>
          <a:bodyPr wrap="square" rtlCol="0">
            <a:spAutoFit/>
          </a:bodyPr>
          <a:lstStyle/>
          <a:p>
            <a:r>
              <a:rPr lang="en-US" dirty="0"/>
              <a:t>I chose to add additional inputs for Department. These additions are seen here as </a:t>
            </a:r>
            <a:r>
              <a:rPr lang="en-US" dirty="0" err="1"/>
              <a:t>deptMnt</a:t>
            </a:r>
            <a:r>
              <a:rPr lang="en-US" dirty="0"/>
              <a:t>.</a:t>
            </a:r>
          </a:p>
        </p:txBody>
      </p:sp>
    </p:spTree>
    <p:extLst>
      <p:ext uri="{BB962C8B-B14F-4D97-AF65-F5344CB8AC3E}">
        <p14:creationId xmlns:p14="http://schemas.microsoft.com/office/powerpoint/2010/main" val="34121536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36700E-E814-493B-ABEC-2C0B17681751}"/>
              </a:ext>
            </a:extLst>
          </p:cNvPr>
          <p:cNvSpPr>
            <a:spLocks noGrp="1"/>
          </p:cNvSpPr>
          <p:nvPr>
            <p:ph type="title"/>
          </p:nvPr>
        </p:nvSpPr>
        <p:spPr/>
        <p:txBody>
          <a:bodyPr/>
          <a:lstStyle/>
          <a:p>
            <a:r>
              <a:rPr lang="en-US" dirty="0"/>
              <a:t>Input cont.</a:t>
            </a:r>
          </a:p>
        </p:txBody>
      </p:sp>
      <p:pic>
        <p:nvPicPr>
          <p:cNvPr id="4" name="Picture 3" descr="A screenshot of a computer&#10;&#10;Description automatically generated with medium confidence">
            <a:extLst>
              <a:ext uri="{FF2B5EF4-FFF2-40B4-BE49-F238E27FC236}">
                <a16:creationId xmlns:a16="http://schemas.microsoft.com/office/drawing/2014/main" id="{DF75D5B3-AB87-4B55-AA6A-226331C036EA}"/>
              </a:ext>
            </a:extLst>
          </p:cNvPr>
          <p:cNvPicPr>
            <a:picLocks noChangeAspect="1"/>
          </p:cNvPicPr>
          <p:nvPr/>
        </p:nvPicPr>
        <p:blipFill>
          <a:blip r:embed="rId2"/>
          <a:stretch>
            <a:fillRect/>
          </a:stretch>
        </p:blipFill>
        <p:spPr>
          <a:xfrm>
            <a:off x="1000836" y="545910"/>
            <a:ext cx="6651009" cy="5691117"/>
          </a:xfrm>
          <a:prstGeom prst="rect">
            <a:avLst/>
          </a:prstGeom>
        </p:spPr>
      </p:pic>
      <p:sp>
        <p:nvSpPr>
          <p:cNvPr id="5" name="TextBox 4">
            <a:extLst>
              <a:ext uri="{FF2B5EF4-FFF2-40B4-BE49-F238E27FC236}">
                <a16:creationId xmlns:a16="http://schemas.microsoft.com/office/drawing/2014/main" id="{8A0C5942-7711-451C-975C-A8BE71AAFD2A}"/>
              </a:ext>
            </a:extLst>
          </p:cNvPr>
          <p:cNvSpPr txBox="1"/>
          <p:nvPr/>
        </p:nvSpPr>
        <p:spPr>
          <a:xfrm>
            <a:off x="8324335" y="3080952"/>
            <a:ext cx="3002692" cy="1477328"/>
          </a:xfrm>
          <a:prstGeom prst="rect">
            <a:avLst/>
          </a:prstGeom>
          <a:noFill/>
        </p:spPr>
        <p:txBody>
          <a:bodyPr wrap="square" rtlCol="0">
            <a:spAutoFit/>
          </a:bodyPr>
          <a:lstStyle/>
          <a:p>
            <a:r>
              <a:rPr lang="en-US" dirty="0"/>
              <a:t>The code execution shows the output asking the user for Department Name and the Record display of entered name.</a:t>
            </a:r>
          </a:p>
        </p:txBody>
      </p:sp>
    </p:spTree>
    <p:extLst>
      <p:ext uri="{BB962C8B-B14F-4D97-AF65-F5344CB8AC3E}">
        <p14:creationId xmlns:p14="http://schemas.microsoft.com/office/powerpoint/2010/main" val="6968105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5D41D9-C8D6-4EA2-803F-863DB3E1FA36}"/>
              </a:ext>
            </a:extLst>
          </p:cNvPr>
          <p:cNvSpPr>
            <a:spLocks noGrp="1"/>
          </p:cNvSpPr>
          <p:nvPr>
            <p:ph type="title"/>
          </p:nvPr>
        </p:nvSpPr>
        <p:spPr>
          <a:xfrm>
            <a:off x="1345857" y="978557"/>
            <a:ext cx="8610600" cy="1293028"/>
          </a:xfrm>
        </p:spPr>
        <p:txBody>
          <a:bodyPr/>
          <a:lstStyle/>
          <a:p>
            <a:pPr algn="ctr"/>
            <a:r>
              <a:rPr lang="en-US" dirty="0"/>
              <a:t>Challenges</a:t>
            </a:r>
          </a:p>
        </p:txBody>
      </p:sp>
      <p:sp>
        <p:nvSpPr>
          <p:cNvPr id="4" name="TextBox 3">
            <a:extLst>
              <a:ext uri="{FF2B5EF4-FFF2-40B4-BE49-F238E27FC236}">
                <a16:creationId xmlns:a16="http://schemas.microsoft.com/office/drawing/2014/main" id="{39522A6C-F354-4F7A-85C2-53B95CCAA019}"/>
              </a:ext>
            </a:extLst>
          </p:cNvPr>
          <p:cNvSpPr txBox="1"/>
          <p:nvPr/>
        </p:nvSpPr>
        <p:spPr>
          <a:xfrm>
            <a:off x="2364259" y="2607275"/>
            <a:ext cx="7331676" cy="2031325"/>
          </a:xfrm>
          <a:prstGeom prst="rect">
            <a:avLst/>
          </a:prstGeom>
          <a:noFill/>
        </p:spPr>
        <p:txBody>
          <a:bodyPr wrap="square" rtlCol="0">
            <a:spAutoFit/>
          </a:bodyPr>
          <a:lstStyle/>
          <a:p>
            <a:r>
              <a:rPr lang="en-US" dirty="0"/>
              <a:t>This program proved to be slightly more challenging than anticipated. When setting up the code it became clear I would need to do a bit of outside research to get the output I was initially wanting.</a:t>
            </a:r>
          </a:p>
          <a:p>
            <a:r>
              <a:rPr lang="en-US" dirty="0"/>
              <a:t> Learning the proper and most up to date implantations of code was also a bit challenging as many sources outside of my college course were slightly dated.</a:t>
            </a:r>
          </a:p>
        </p:txBody>
      </p:sp>
    </p:spTree>
    <p:extLst>
      <p:ext uri="{BB962C8B-B14F-4D97-AF65-F5344CB8AC3E}">
        <p14:creationId xmlns:p14="http://schemas.microsoft.com/office/powerpoint/2010/main" val="13252871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09D4EA-D6C8-4F98-BBDD-8AE5EC6FF5C8}"/>
              </a:ext>
            </a:extLst>
          </p:cNvPr>
          <p:cNvSpPr>
            <a:spLocks noGrp="1"/>
          </p:cNvSpPr>
          <p:nvPr>
            <p:ph type="title"/>
          </p:nvPr>
        </p:nvSpPr>
        <p:spPr>
          <a:xfrm>
            <a:off x="1276864" y="776730"/>
            <a:ext cx="8610600" cy="1293028"/>
          </a:xfrm>
        </p:spPr>
        <p:txBody>
          <a:bodyPr/>
          <a:lstStyle/>
          <a:p>
            <a:pPr algn="ctr"/>
            <a:r>
              <a:rPr lang="en-US" dirty="0"/>
              <a:t>Future improvements</a:t>
            </a:r>
          </a:p>
        </p:txBody>
      </p:sp>
      <p:sp>
        <p:nvSpPr>
          <p:cNvPr id="4" name="TextBox 3">
            <a:extLst>
              <a:ext uri="{FF2B5EF4-FFF2-40B4-BE49-F238E27FC236}">
                <a16:creationId xmlns:a16="http://schemas.microsoft.com/office/drawing/2014/main" id="{34515750-974C-4303-BA2D-F9AEDDF4380D}"/>
              </a:ext>
            </a:extLst>
          </p:cNvPr>
          <p:cNvSpPr txBox="1"/>
          <p:nvPr/>
        </p:nvSpPr>
        <p:spPr>
          <a:xfrm>
            <a:off x="2384855" y="2351903"/>
            <a:ext cx="7002162" cy="2862322"/>
          </a:xfrm>
          <a:prstGeom prst="rect">
            <a:avLst/>
          </a:prstGeom>
          <a:noFill/>
        </p:spPr>
        <p:txBody>
          <a:bodyPr wrap="square" rtlCol="0">
            <a:spAutoFit/>
          </a:bodyPr>
          <a:lstStyle/>
          <a:p>
            <a:r>
              <a:rPr lang="en-US" dirty="0"/>
              <a:t>There are many improvements I would like to make to my program including:</a:t>
            </a:r>
          </a:p>
          <a:p>
            <a:pPr marL="285750" indent="-285750">
              <a:buFont typeface="Arial" panose="020B0604020202020204" pitchFamily="34" charset="0"/>
              <a:buChar char="•"/>
            </a:pPr>
            <a:r>
              <a:rPr lang="en-US" dirty="0"/>
              <a:t>Valid/ Invalid entry color text</a:t>
            </a:r>
          </a:p>
          <a:p>
            <a:pPr marL="285750" indent="-285750">
              <a:buFont typeface="Arial" panose="020B0604020202020204" pitchFamily="34" charset="0"/>
              <a:buChar char="•"/>
            </a:pPr>
            <a:r>
              <a:rPr lang="en-US" dirty="0"/>
              <a:t>Better formatting</a:t>
            </a:r>
          </a:p>
          <a:p>
            <a:pPr marL="285750" indent="-285750">
              <a:buFont typeface="Arial" panose="020B0604020202020204" pitchFamily="34" charset="0"/>
              <a:buChar char="•"/>
            </a:pPr>
            <a:r>
              <a:rPr lang="en-US" dirty="0"/>
              <a:t>Data exportation to Excel Format</a:t>
            </a:r>
          </a:p>
          <a:p>
            <a:pPr marL="285750" indent="-285750">
              <a:buFont typeface="Arial" panose="020B0604020202020204" pitchFamily="34" charset="0"/>
              <a:buChar char="•"/>
            </a:pPr>
            <a:r>
              <a:rPr lang="en-US" dirty="0"/>
              <a:t>GUI buttons</a:t>
            </a:r>
          </a:p>
          <a:p>
            <a:pPr marL="285750" indent="-285750">
              <a:buFont typeface="Arial" panose="020B0604020202020204" pitchFamily="34" charset="0"/>
              <a:buChar char="•"/>
            </a:pPr>
            <a:r>
              <a:rPr lang="en-US" dirty="0"/>
              <a:t>User Input updating features</a:t>
            </a:r>
          </a:p>
          <a:p>
            <a:pPr marL="285750" indent="-285750">
              <a:buFont typeface="Arial" panose="020B0604020202020204" pitchFamily="34" charset="0"/>
              <a:buChar char="•"/>
            </a:pPr>
            <a:r>
              <a:rPr lang="en-US" dirty="0"/>
              <a:t>Etc.</a:t>
            </a:r>
          </a:p>
          <a:p>
            <a:endParaRPr lang="en-US" dirty="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35021181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13579B-8519-44ED-A723-B5321CEF2DB1}"/>
              </a:ext>
            </a:extLst>
          </p:cNvPr>
          <p:cNvSpPr>
            <a:spLocks noGrp="1"/>
          </p:cNvSpPr>
          <p:nvPr>
            <p:ph type="title"/>
          </p:nvPr>
        </p:nvSpPr>
        <p:spPr>
          <a:xfrm>
            <a:off x="1790700" y="1102124"/>
            <a:ext cx="8610600" cy="1293028"/>
          </a:xfrm>
        </p:spPr>
        <p:txBody>
          <a:bodyPr/>
          <a:lstStyle/>
          <a:p>
            <a:pPr algn="ctr"/>
            <a:r>
              <a:rPr lang="en-US" dirty="0"/>
              <a:t>conclusion</a:t>
            </a:r>
          </a:p>
        </p:txBody>
      </p:sp>
      <p:sp>
        <p:nvSpPr>
          <p:cNvPr id="4" name="TextBox 3">
            <a:extLst>
              <a:ext uri="{FF2B5EF4-FFF2-40B4-BE49-F238E27FC236}">
                <a16:creationId xmlns:a16="http://schemas.microsoft.com/office/drawing/2014/main" id="{AE3D8655-7B5A-445B-B465-D964A0C598B1}"/>
              </a:ext>
            </a:extLst>
          </p:cNvPr>
          <p:cNvSpPr txBox="1"/>
          <p:nvPr/>
        </p:nvSpPr>
        <p:spPr>
          <a:xfrm>
            <a:off x="1816443" y="2551837"/>
            <a:ext cx="8435546" cy="1754326"/>
          </a:xfrm>
          <a:prstGeom prst="rect">
            <a:avLst/>
          </a:prstGeom>
          <a:noFill/>
        </p:spPr>
        <p:txBody>
          <a:bodyPr wrap="square" rtlCol="0">
            <a:spAutoFit/>
          </a:bodyPr>
          <a:lstStyle/>
          <a:p>
            <a:r>
              <a:rPr lang="en-US" dirty="0"/>
              <a:t>This project was very enjoyable to make and only confirmed my choice in study and career were right even more. I feel I have learned many valuable things throughout this project, and I can not wait to continue working towards the program I know it can be. I am also very excited to use the knowledge I have gained to create many new and useful things for myself and others.</a:t>
            </a:r>
          </a:p>
        </p:txBody>
      </p:sp>
    </p:spTree>
    <p:extLst>
      <p:ext uri="{BB962C8B-B14F-4D97-AF65-F5344CB8AC3E}">
        <p14:creationId xmlns:p14="http://schemas.microsoft.com/office/powerpoint/2010/main" val="2399804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5A8552-7D84-4BDA-A5E4-307523C6303C}"/>
              </a:ext>
            </a:extLst>
          </p:cNvPr>
          <p:cNvSpPr>
            <a:spLocks noGrp="1"/>
          </p:cNvSpPr>
          <p:nvPr>
            <p:ph type="title"/>
          </p:nvPr>
        </p:nvSpPr>
        <p:spPr/>
        <p:txBody>
          <a:bodyPr/>
          <a:lstStyle/>
          <a:p>
            <a:r>
              <a:rPr lang="en-US" dirty="0"/>
              <a:t>Purpose</a:t>
            </a:r>
          </a:p>
        </p:txBody>
      </p:sp>
      <p:sp>
        <p:nvSpPr>
          <p:cNvPr id="5" name="TextBox 4">
            <a:extLst>
              <a:ext uri="{FF2B5EF4-FFF2-40B4-BE49-F238E27FC236}">
                <a16:creationId xmlns:a16="http://schemas.microsoft.com/office/drawing/2014/main" id="{047746D7-D642-4052-AB48-E25494FE74ED}"/>
              </a:ext>
            </a:extLst>
          </p:cNvPr>
          <p:cNvSpPr txBox="1"/>
          <p:nvPr/>
        </p:nvSpPr>
        <p:spPr>
          <a:xfrm>
            <a:off x="1206843" y="2487827"/>
            <a:ext cx="9592962" cy="1323439"/>
          </a:xfrm>
          <a:prstGeom prst="rect">
            <a:avLst/>
          </a:prstGeom>
          <a:noFill/>
        </p:spPr>
        <p:txBody>
          <a:bodyPr wrap="square" rtlCol="0">
            <a:spAutoFit/>
          </a:bodyPr>
          <a:lstStyle/>
          <a:p>
            <a:r>
              <a:rPr lang="en-US" sz="2000" dirty="0"/>
              <a:t>The purpose of this program was to give a hands-on experience into Programming. From project analysis, debugging, design, and good programming techniques, this project has allowed me to practice and enhance my programming. </a:t>
            </a:r>
          </a:p>
        </p:txBody>
      </p:sp>
    </p:spTree>
    <p:extLst>
      <p:ext uri="{BB962C8B-B14F-4D97-AF65-F5344CB8AC3E}">
        <p14:creationId xmlns:p14="http://schemas.microsoft.com/office/powerpoint/2010/main" val="8999753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B8F3B9-45AC-4699-AA72-629B219B0115}"/>
              </a:ext>
            </a:extLst>
          </p:cNvPr>
          <p:cNvSpPr>
            <a:spLocks noGrp="1"/>
          </p:cNvSpPr>
          <p:nvPr>
            <p:ph type="title"/>
          </p:nvPr>
        </p:nvSpPr>
        <p:spPr>
          <a:xfrm>
            <a:off x="2642461" y="186208"/>
            <a:ext cx="8610600" cy="1293028"/>
          </a:xfrm>
        </p:spPr>
        <p:txBody>
          <a:bodyPr/>
          <a:lstStyle/>
          <a:p>
            <a:r>
              <a:rPr lang="en-US" dirty="0"/>
              <a:t>IPO/Design Examples</a:t>
            </a:r>
          </a:p>
        </p:txBody>
      </p:sp>
      <p:graphicFrame>
        <p:nvGraphicFramePr>
          <p:cNvPr id="4" name="Table 3">
            <a:extLst>
              <a:ext uri="{FF2B5EF4-FFF2-40B4-BE49-F238E27FC236}">
                <a16:creationId xmlns:a16="http://schemas.microsoft.com/office/drawing/2014/main" id="{6B16BEE6-2DB4-440D-9B6D-68A88BC3A837}"/>
              </a:ext>
            </a:extLst>
          </p:cNvPr>
          <p:cNvGraphicFramePr>
            <a:graphicFrameLocks noGrp="1"/>
          </p:cNvGraphicFramePr>
          <p:nvPr>
            <p:extLst>
              <p:ext uri="{D42A27DB-BD31-4B8C-83A1-F6EECF244321}">
                <p14:modId xmlns:p14="http://schemas.microsoft.com/office/powerpoint/2010/main" val="1466227061"/>
              </p:ext>
            </p:extLst>
          </p:nvPr>
        </p:nvGraphicFramePr>
        <p:xfrm>
          <a:off x="5408707" y="2565764"/>
          <a:ext cx="6236335" cy="3510497"/>
        </p:xfrm>
        <a:graphic>
          <a:graphicData uri="http://schemas.openxmlformats.org/drawingml/2006/table">
            <a:tbl>
              <a:tblPr firstRow="1" firstCol="1" bandRow="1"/>
              <a:tblGrid>
                <a:gridCol w="2078355">
                  <a:extLst>
                    <a:ext uri="{9D8B030D-6E8A-4147-A177-3AD203B41FA5}">
                      <a16:colId xmlns:a16="http://schemas.microsoft.com/office/drawing/2014/main" val="2672697899"/>
                    </a:ext>
                  </a:extLst>
                </a:gridCol>
                <a:gridCol w="2078990">
                  <a:extLst>
                    <a:ext uri="{9D8B030D-6E8A-4147-A177-3AD203B41FA5}">
                      <a16:colId xmlns:a16="http://schemas.microsoft.com/office/drawing/2014/main" val="2404871457"/>
                    </a:ext>
                  </a:extLst>
                </a:gridCol>
                <a:gridCol w="2078990">
                  <a:extLst>
                    <a:ext uri="{9D8B030D-6E8A-4147-A177-3AD203B41FA5}">
                      <a16:colId xmlns:a16="http://schemas.microsoft.com/office/drawing/2014/main" val="429682103"/>
                    </a:ext>
                  </a:extLst>
                </a:gridCol>
              </a:tblGrid>
              <a:tr h="218974">
                <a:tc>
                  <a:txBody>
                    <a:bodyPr/>
                    <a:lstStyle/>
                    <a:p>
                      <a:pPr marL="0" marR="0" algn="ctr">
                        <a:lnSpc>
                          <a:spcPct val="107000"/>
                        </a:lnSpc>
                        <a:spcBef>
                          <a:spcPts val="0"/>
                        </a:spcBef>
                        <a:spcAft>
                          <a:spcPts val="0"/>
                        </a:spcAft>
                      </a:pPr>
                      <a:r>
                        <a:rPr lang="en-US" sz="1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Input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4B083"/>
                    </a:solidFill>
                  </a:tcPr>
                </a:tc>
                <a:tc>
                  <a:txBody>
                    <a:bodyPr/>
                    <a:lstStyle/>
                    <a:p>
                      <a:pPr marL="0" marR="0" algn="ctr">
                        <a:lnSpc>
                          <a:spcPct val="107000"/>
                        </a:lnSpc>
                        <a:spcBef>
                          <a:spcPts val="0"/>
                        </a:spcBef>
                        <a:spcAft>
                          <a:spcPts val="0"/>
                        </a:spcAft>
                      </a:pPr>
                      <a:r>
                        <a:rPr lang="en-US"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Process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4B083"/>
                    </a:solidFill>
                  </a:tcPr>
                </a:tc>
                <a:tc>
                  <a:txBody>
                    <a:bodyPr/>
                    <a:lstStyle/>
                    <a:p>
                      <a:pPr marL="0" marR="0" algn="ctr">
                        <a:lnSpc>
                          <a:spcPct val="107000"/>
                        </a:lnSpc>
                        <a:spcBef>
                          <a:spcPts val="0"/>
                        </a:spcBef>
                        <a:spcAft>
                          <a:spcPts val="0"/>
                        </a:spcAft>
                      </a:pPr>
                      <a:r>
                        <a:rPr lang="en-US" sz="1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Output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4B083"/>
                    </a:solidFill>
                  </a:tcPr>
                </a:tc>
                <a:extLst>
                  <a:ext uri="{0D108BD9-81ED-4DB2-BD59-A6C34878D82A}">
                    <a16:rowId xmlns:a16="http://schemas.microsoft.com/office/drawing/2014/main" val="3210152690"/>
                  </a:ext>
                </a:extLst>
              </a:tr>
              <a:tr h="935990">
                <a:tc>
                  <a:txBody>
                    <a:bodyPr/>
                    <a:lstStyle/>
                    <a:p>
                      <a:pPr marL="0" marR="0" algn="l">
                        <a:lnSpc>
                          <a:spcPct val="107000"/>
                        </a:lnSpc>
                        <a:spcBef>
                          <a:spcPts val="0"/>
                        </a:spcBef>
                        <a:spcAft>
                          <a:spcPts val="0"/>
                        </a:spcAft>
                      </a:pPr>
                      <a:r>
                        <a:rPr lang="en-US" sz="1100">
                          <a:effectLst/>
                          <a:latin typeface="Calibri" panose="020F0502020204030204" pitchFamily="34" charset="0"/>
                          <a:ea typeface="Calibri" panose="020F0502020204030204" pitchFamily="34" charset="0"/>
                          <a:cs typeface="Times New Roman" panose="02020603050405020304" pitchFamily="18" charset="0"/>
                        </a:rPr>
                        <a:t>Prompt User for :</a:t>
                      </a:r>
                    </a:p>
                    <a:p>
                      <a:pPr marL="342900" marR="0" lvl="0" indent="-342900" algn="l">
                        <a:lnSpc>
                          <a:spcPct val="107000"/>
                        </a:lnSpc>
                        <a:spcBef>
                          <a:spcPts val="0"/>
                        </a:spcBef>
                        <a:spcAft>
                          <a:spcPts val="0"/>
                        </a:spcAft>
                        <a:buFont typeface="Symbol" panose="05050102010706020507" pitchFamily="18" charset="2"/>
                        <a:buChar char=""/>
                      </a:pPr>
                      <a:r>
                        <a:rPr lang="en-US" sz="1100">
                          <a:effectLst/>
                          <a:latin typeface="Calibri" panose="020F0502020204030204" pitchFamily="34" charset="0"/>
                          <a:ea typeface="Calibri" panose="020F0502020204030204" pitchFamily="34" charset="0"/>
                          <a:cs typeface="Times New Roman" panose="02020603050405020304" pitchFamily="18" charset="0"/>
                        </a:rPr>
                        <a:t>Part Number</a:t>
                      </a:r>
                    </a:p>
                    <a:p>
                      <a:pPr marL="342900" marR="0" lvl="0" indent="-342900" algn="l">
                        <a:lnSpc>
                          <a:spcPct val="107000"/>
                        </a:lnSpc>
                        <a:spcBef>
                          <a:spcPts val="0"/>
                        </a:spcBef>
                        <a:spcAft>
                          <a:spcPts val="0"/>
                        </a:spcAft>
                        <a:buFont typeface="Symbol" panose="05050102010706020507" pitchFamily="18" charset="2"/>
                        <a:buChar char=""/>
                      </a:pPr>
                      <a:r>
                        <a:rPr lang="en-US" sz="1100">
                          <a:effectLst/>
                          <a:latin typeface="Calibri" panose="020F0502020204030204" pitchFamily="34" charset="0"/>
                          <a:ea typeface="Calibri" panose="020F0502020204030204" pitchFamily="34" charset="0"/>
                          <a:cs typeface="Times New Roman" panose="02020603050405020304" pitchFamily="18" charset="0"/>
                        </a:rPr>
                        <a:t>Supplier Name</a:t>
                      </a:r>
                    </a:p>
                    <a:p>
                      <a:pPr marL="342900" marR="0" lvl="0" indent="-342900" algn="l">
                        <a:lnSpc>
                          <a:spcPct val="107000"/>
                        </a:lnSpc>
                        <a:spcBef>
                          <a:spcPts val="0"/>
                        </a:spcBef>
                        <a:spcAft>
                          <a:spcPts val="0"/>
                        </a:spcAft>
                        <a:buFont typeface="Symbol" panose="05050102010706020507" pitchFamily="18" charset="2"/>
                        <a:buChar char=""/>
                      </a:pPr>
                      <a:r>
                        <a:rPr lang="en-US" sz="1100">
                          <a:effectLst/>
                          <a:latin typeface="Calibri" panose="020F0502020204030204" pitchFamily="34" charset="0"/>
                          <a:ea typeface="Calibri" panose="020F0502020204030204" pitchFamily="34" charset="0"/>
                          <a:cs typeface="Times New Roman" panose="02020603050405020304" pitchFamily="18" charset="0"/>
                        </a:rPr>
                        <a:t>Department of Production</a:t>
                      </a:r>
                    </a:p>
                    <a:p>
                      <a:pPr marL="342900" marR="0" lvl="0" indent="-342900" algn="l">
                        <a:lnSpc>
                          <a:spcPct val="107000"/>
                        </a:lnSpc>
                        <a:spcBef>
                          <a:spcPts val="0"/>
                        </a:spcBef>
                        <a:spcAft>
                          <a:spcPts val="0"/>
                        </a:spcAft>
                        <a:buFont typeface="Symbol" panose="05050102010706020507" pitchFamily="18" charset="2"/>
                        <a:buChar char=""/>
                      </a:pPr>
                      <a:r>
                        <a:rPr lang="en-US" sz="1100">
                          <a:effectLst/>
                          <a:latin typeface="Calibri" panose="020F0502020204030204" pitchFamily="34" charset="0"/>
                          <a:ea typeface="Calibri" panose="020F0502020204030204" pitchFamily="34" charset="0"/>
                          <a:cs typeface="Times New Roman" panose="02020603050405020304" pitchFamily="18" charset="0"/>
                        </a:rPr>
                        <a:t>Station of Production</a:t>
                      </a:r>
                    </a:p>
                    <a:p>
                      <a:pPr marL="342900" marR="0" lvl="0" indent="-342900" algn="l">
                        <a:lnSpc>
                          <a:spcPct val="107000"/>
                        </a:lnSpc>
                        <a:spcBef>
                          <a:spcPts val="0"/>
                        </a:spcBef>
                        <a:spcAft>
                          <a:spcPts val="0"/>
                        </a:spcAft>
                        <a:buFont typeface="Symbol" panose="05050102010706020507" pitchFamily="18" charset="2"/>
                        <a:buChar char=""/>
                      </a:pPr>
                      <a:r>
                        <a:rPr lang="en-US" sz="1100">
                          <a:effectLst/>
                          <a:latin typeface="Calibri" panose="020F0502020204030204" pitchFamily="34" charset="0"/>
                          <a:ea typeface="Calibri" panose="020F0502020204030204" pitchFamily="34" charset="0"/>
                          <a:cs typeface="Times New Roman" panose="02020603050405020304" pitchFamily="18" charset="0"/>
                        </a:rPr>
                        <a:t>Requesters Information</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07000"/>
                        </a:lnSpc>
                        <a:spcBef>
                          <a:spcPts val="0"/>
                        </a:spcBef>
                        <a:spcAft>
                          <a:spcPts val="0"/>
                        </a:spcAft>
                      </a:pPr>
                      <a:r>
                        <a:rPr lang="en-US" sz="1100">
                          <a:effectLst/>
                          <a:latin typeface="Calibri" panose="020F0502020204030204" pitchFamily="34" charset="0"/>
                          <a:ea typeface="Calibri" panose="020F0502020204030204" pitchFamily="34" charset="0"/>
                          <a:cs typeface="Times New Roman" panose="02020603050405020304" pitchFamily="18" charset="0"/>
                        </a:rPr>
                        <a:t>Store input in system memory. Organize production parts by production station and part number.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07000"/>
                        </a:lnSpc>
                        <a:spcBef>
                          <a:spcPts val="0"/>
                        </a:spcBef>
                        <a:spcAft>
                          <a:spcPts val="0"/>
                        </a:spcAft>
                      </a:pPr>
                      <a:r>
                        <a:rPr lang="en-US" sz="1100">
                          <a:effectLst/>
                          <a:latin typeface="Calibri" panose="020F0502020204030204" pitchFamily="34" charset="0"/>
                          <a:ea typeface="Calibri" panose="020F0502020204030204" pitchFamily="34" charset="0"/>
                          <a:cs typeface="Times New Roman" panose="02020603050405020304" pitchFamily="18" charset="0"/>
                        </a:rPr>
                        <a:t>User Screen: Shows the output of Organized production by production station, part number.</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17288922"/>
                  </a:ext>
                </a:extLst>
              </a:tr>
              <a:tr h="975360">
                <a:tc>
                  <a:txBody>
                    <a:bodyPr/>
                    <a:lstStyle/>
                    <a:p>
                      <a:pPr marL="0" marR="0" algn="l">
                        <a:lnSpc>
                          <a:spcPct val="107000"/>
                        </a:lnSpc>
                        <a:spcBef>
                          <a:spcPts val="0"/>
                        </a:spcBef>
                        <a:spcAft>
                          <a:spcPts val="0"/>
                        </a:spcAft>
                      </a:pPr>
                      <a:r>
                        <a:rPr lang="en-US" sz="1100">
                          <a:effectLst/>
                          <a:latin typeface="Calibri" panose="020F0502020204030204" pitchFamily="34" charset="0"/>
                          <a:ea typeface="Calibri" panose="020F0502020204030204" pitchFamily="34" charset="0"/>
                          <a:cs typeface="Times New Roman" panose="02020603050405020304" pitchFamily="18" charset="0"/>
                        </a:rPr>
                        <a:t>Prompt User for:</a:t>
                      </a:r>
                    </a:p>
                    <a:p>
                      <a:pPr marL="342900" marR="0" lvl="0" indent="-342900" algn="l">
                        <a:lnSpc>
                          <a:spcPct val="107000"/>
                        </a:lnSpc>
                        <a:spcBef>
                          <a:spcPts val="0"/>
                        </a:spcBef>
                        <a:spcAft>
                          <a:spcPts val="0"/>
                        </a:spcAft>
                        <a:buFont typeface="Symbol" panose="05050102010706020507" pitchFamily="18" charset="2"/>
                        <a:buChar char=""/>
                      </a:pPr>
                      <a:r>
                        <a:rPr lang="en-US" sz="1100">
                          <a:effectLst/>
                          <a:latin typeface="Calibri" panose="020F0502020204030204" pitchFamily="34" charset="0"/>
                          <a:ea typeface="Calibri" panose="020F0502020204030204" pitchFamily="34" charset="0"/>
                          <a:cs typeface="Times New Roman" panose="02020603050405020304" pitchFamily="18" charset="0"/>
                        </a:rPr>
                        <a:t>Requested Quantity</a:t>
                      </a:r>
                    </a:p>
                    <a:p>
                      <a:pPr marL="342900" marR="0" lvl="0" indent="-342900" algn="l">
                        <a:lnSpc>
                          <a:spcPct val="107000"/>
                        </a:lnSpc>
                        <a:spcBef>
                          <a:spcPts val="0"/>
                        </a:spcBef>
                        <a:spcAft>
                          <a:spcPts val="0"/>
                        </a:spcAft>
                        <a:buFont typeface="Symbol" panose="05050102010706020507" pitchFamily="18" charset="2"/>
                        <a:buChar char=""/>
                      </a:pPr>
                      <a:r>
                        <a:rPr lang="en-US" sz="1100">
                          <a:effectLst/>
                          <a:latin typeface="Calibri" panose="020F0502020204030204" pitchFamily="34" charset="0"/>
                          <a:ea typeface="Calibri" panose="020F0502020204030204" pitchFamily="34" charset="0"/>
                          <a:cs typeface="Times New Roman" panose="02020603050405020304" pitchFamily="18" charset="0"/>
                        </a:rPr>
                        <a:t>Stock Quantity</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07000"/>
                        </a:lnSpc>
                        <a:spcBef>
                          <a:spcPts val="0"/>
                        </a:spcBef>
                        <a:spcAft>
                          <a:spcPts val="0"/>
                        </a:spcAft>
                      </a:pPr>
                      <a:r>
                        <a:rPr lang="en-US" sz="1100">
                          <a:effectLst/>
                          <a:latin typeface="Calibri" panose="020F0502020204030204" pitchFamily="34" charset="0"/>
                          <a:ea typeface="Calibri" panose="020F0502020204030204" pitchFamily="34" charset="0"/>
                          <a:cs typeface="Times New Roman" panose="02020603050405020304" pitchFamily="18" charset="0"/>
                        </a:rPr>
                        <a:t>Calculate the total of both shipment requirements and stock requirements together for each type of part.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07000"/>
                        </a:lnSpc>
                        <a:spcBef>
                          <a:spcPts val="0"/>
                        </a:spcBef>
                        <a:spcAft>
                          <a:spcPts val="0"/>
                        </a:spcAft>
                      </a:pPr>
                      <a:r>
                        <a:rPr lang="en-US" sz="1100">
                          <a:effectLst/>
                          <a:latin typeface="Calibri" panose="020F0502020204030204" pitchFamily="34" charset="0"/>
                          <a:ea typeface="Calibri" panose="020F0502020204030204" pitchFamily="34" charset="0"/>
                          <a:cs typeface="Times New Roman" panose="02020603050405020304" pitchFamily="18" charset="0"/>
                        </a:rPr>
                        <a:t>User Screen: Shows the projected amount of production needed off each station for a months’ time.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26488819"/>
                  </a:ext>
                </a:extLst>
              </a:tr>
              <a:tr h="935990">
                <a:tc>
                  <a:txBody>
                    <a:bodyPr/>
                    <a:lstStyle/>
                    <a:p>
                      <a:pPr marL="0" marR="0" algn="l">
                        <a:lnSpc>
                          <a:spcPct val="107000"/>
                        </a:lnSpc>
                        <a:spcBef>
                          <a:spcPts val="0"/>
                        </a:spcBef>
                        <a:spcAft>
                          <a:spcPts val="0"/>
                        </a:spcAft>
                      </a:pPr>
                      <a:r>
                        <a:rPr lang="en-US" sz="1100">
                          <a:effectLst/>
                          <a:latin typeface="Calibri" panose="020F0502020204030204" pitchFamily="34" charset="0"/>
                          <a:ea typeface="Calibri" panose="020F0502020204030204" pitchFamily="34" charset="0"/>
                          <a:cs typeface="Times New Roman" panose="02020603050405020304" pitchFamily="18" charset="0"/>
                        </a:rPr>
                        <a:t>Prompt User for:</a:t>
                      </a:r>
                    </a:p>
                    <a:p>
                      <a:pPr marL="342900" marR="0" lvl="0" indent="-342900" algn="l">
                        <a:lnSpc>
                          <a:spcPct val="107000"/>
                        </a:lnSpc>
                        <a:spcBef>
                          <a:spcPts val="0"/>
                        </a:spcBef>
                        <a:spcAft>
                          <a:spcPts val="0"/>
                        </a:spcAft>
                        <a:buFont typeface="Symbol" panose="05050102010706020507" pitchFamily="18" charset="2"/>
                        <a:buChar char=""/>
                      </a:pPr>
                      <a:r>
                        <a:rPr lang="en-US" sz="1100">
                          <a:effectLst/>
                          <a:latin typeface="Calibri" panose="020F0502020204030204" pitchFamily="34" charset="0"/>
                          <a:ea typeface="Calibri" panose="020F0502020204030204" pitchFamily="34" charset="0"/>
                          <a:cs typeface="Times New Roman" panose="02020603050405020304" pitchFamily="18" charset="0"/>
                        </a:rPr>
                        <a:t>Dates of Shipment</a:t>
                      </a:r>
                    </a:p>
                    <a:p>
                      <a:pPr marL="342900" marR="0" lvl="0" indent="-342900" algn="l">
                        <a:lnSpc>
                          <a:spcPct val="107000"/>
                        </a:lnSpc>
                        <a:spcBef>
                          <a:spcPts val="0"/>
                        </a:spcBef>
                        <a:spcAft>
                          <a:spcPts val="0"/>
                        </a:spcAft>
                        <a:buFont typeface="Symbol" panose="05050102010706020507" pitchFamily="18" charset="2"/>
                        <a:buChar char=""/>
                      </a:pPr>
                      <a:r>
                        <a:rPr lang="en-US" sz="1100">
                          <a:effectLst/>
                          <a:latin typeface="Calibri" panose="020F0502020204030204" pitchFamily="34" charset="0"/>
                          <a:ea typeface="Calibri" panose="020F0502020204030204" pitchFamily="34" charset="0"/>
                          <a:cs typeface="Times New Roman" panose="02020603050405020304" pitchFamily="18" charset="0"/>
                        </a:rPr>
                        <a:t>Dates of Scheduled Production</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07000"/>
                        </a:lnSpc>
                        <a:spcBef>
                          <a:spcPts val="0"/>
                        </a:spcBef>
                        <a:spcAft>
                          <a:spcPts val="0"/>
                        </a:spcAft>
                      </a:pPr>
                      <a:r>
                        <a:rPr lang="en-US" sz="1100">
                          <a:effectLst/>
                          <a:latin typeface="Calibri" panose="020F0502020204030204" pitchFamily="34" charset="0"/>
                          <a:ea typeface="Calibri" panose="020F0502020204030204" pitchFamily="34" charset="0"/>
                          <a:cs typeface="Times New Roman" panose="02020603050405020304" pitchFamily="18" charset="0"/>
                        </a:rPr>
                        <a:t>Option Calculate and divide the number of parts needed for a month’s period and distribute by dates, stations, and part numbers.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07000"/>
                        </a:lnSpc>
                        <a:spcBef>
                          <a:spcPts val="0"/>
                        </a:spcBef>
                        <a:spcAft>
                          <a:spcPts val="0"/>
                        </a:spcAft>
                      </a:pPr>
                      <a:r>
                        <a:rPr lang="en-US" sz="1100" dirty="0">
                          <a:effectLst/>
                          <a:latin typeface="Calibri" panose="020F0502020204030204" pitchFamily="34" charset="0"/>
                          <a:ea typeface="Calibri" panose="020F0502020204030204" pitchFamily="34" charset="0"/>
                          <a:cs typeface="Times New Roman" panose="02020603050405020304" pitchFamily="18" charset="0"/>
                        </a:rPr>
                        <a:t>User Screen: Each production station shows the date of production needed along with the amount needed each day to meet company needs. Options allow user to adjust production dates as needed.</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8183431"/>
                  </a:ext>
                </a:extLst>
              </a:tr>
            </a:tbl>
          </a:graphicData>
        </a:graphic>
      </p:graphicFrame>
      <p:sp>
        <p:nvSpPr>
          <p:cNvPr id="10" name="TextBox 9">
            <a:extLst>
              <a:ext uri="{FF2B5EF4-FFF2-40B4-BE49-F238E27FC236}">
                <a16:creationId xmlns:a16="http://schemas.microsoft.com/office/drawing/2014/main" id="{0983F035-804A-41B4-A2A4-DB5E9923972A}"/>
              </a:ext>
            </a:extLst>
          </p:cNvPr>
          <p:cNvSpPr txBox="1"/>
          <p:nvPr/>
        </p:nvSpPr>
        <p:spPr>
          <a:xfrm>
            <a:off x="395956" y="2568538"/>
            <a:ext cx="4697283" cy="3385542"/>
          </a:xfrm>
          <a:prstGeom prst="rect">
            <a:avLst/>
          </a:prstGeom>
          <a:noFill/>
        </p:spPr>
        <p:txBody>
          <a:bodyPr wrap="square" rtlCol="0">
            <a:spAutoFit/>
          </a:bodyPr>
          <a:lstStyle/>
          <a:p>
            <a:pPr marL="285750" indent="-285750">
              <a:buFont typeface="Arial" panose="020B0604020202020204" pitchFamily="34" charset="0"/>
              <a:buChar char="•"/>
            </a:pP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This program will allow the user to store information vital to the production and manufacturing capabilities of the company. </a:t>
            </a:r>
          </a:p>
          <a:p>
            <a:pPr marL="285750" indent="-285750">
              <a:buFont typeface="Arial" panose="020B0604020202020204" pitchFamily="34" charset="0"/>
              <a:buChar char="•"/>
            </a:pP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The user will be able to use the stored information to effectively calculate the monthly needs of production for each station.</a:t>
            </a:r>
          </a:p>
          <a:p>
            <a:pPr marL="285750" indent="-285750">
              <a:buFont typeface="Arial" panose="020B0604020202020204" pitchFamily="34" charset="0"/>
              <a:buChar char="•"/>
            </a:pP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This program will allow the user to accurately distribute work loads of each production station and be able to meet the forecasted quota. </a:t>
            </a:r>
          </a:p>
          <a:p>
            <a:pPr marL="285750" indent="-285750">
              <a:buFont typeface="Arial" panose="020B0604020202020204" pitchFamily="34" charset="0"/>
              <a:buChar char="•"/>
            </a:pP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After information has been entered the user will be able to manipulate the data to accommodate changes in production.</a:t>
            </a:r>
          </a:p>
          <a:p>
            <a:pPr marL="285750" indent="-285750">
              <a:buFont typeface="Arial" panose="020B0604020202020204" pitchFamily="34" charset="0"/>
              <a:buChar char="•"/>
            </a:pP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This program would give daily, weekly, monthly, and quick production projections. </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29048412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7B7E11-ECB8-454A-B450-3B2D5044582C}"/>
              </a:ext>
            </a:extLst>
          </p:cNvPr>
          <p:cNvSpPr>
            <a:spLocks noGrp="1"/>
          </p:cNvSpPr>
          <p:nvPr>
            <p:ph type="title"/>
          </p:nvPr>
        </p:nvSpPr>
        <p:spPr/>
        <p:txBody>
          <a:bodyPr/>
          <a:lstStyle/>
          <a:p>
            <a:r>
              <a:rPr lang="en-US" dirty="0"/>
              <a:t>IPO/Design Examples cont.</a:t>
            </a:r>
          </a:p>
        </p:txBody>
      </p:sp>
      <p:pic>
        <p:nvPicPr>
          <p:cNvPr id="4" name="Picture 3">
            <a:extLst>
              <a:ext uri="{FF2B5EF4-FFF2-40B4-BE49-F238E27FC236}">
                <a16:creationId xmlns:a16="http://schemas.microsoft.com/office/drawing/2014/main" id="{9722DC2C-8400-4D56-80CF-FB42F64BF6B2}"/>
              </a:ext>
            </a:extLst>
          </p:cNvPr>
          <p:cNvPicPr>
            <a:picLocks noChangeAspect="1"/>
          </p:cNvPicPr>
          <p:nvPr/>
        </p:nvPicPr>
        <p:blipFill>
          <a:blip r:embed="rId2"/>
          <a:stretch>
            <a:fillRect/>
          </a:stretch>
        </p:blipFill>
        <p:spPr>
          <a:xfrm>
            <a:off x="949861" y="3302330"/>
            <a:ext cx="4419983" cy="1847248"/>
          </a:xfrm>
          <a:prstGeom prst="rect">
            <a:avLst/>
          </a:prstGeom>
        </p:spPr>
      </p:pic>
      <p:graphicFrame>
        <p:nvGraphicFramePr>
          <p:cNvPr id="5" name="Table 4">
            <a:extLst>
              <a:ext uri="{FF2B5EF4-FFF2-40B4-BE49-F238E27FC236}">
                <a16:creationId xmlns:a16="http://schemas.microsoft.com/office/drawing/2014/main" id="{74D45DEF-9FBE-44B9-A023-19CB0AD44203}"/>
              </a:ext>
            </a:extLst>
          </p:cNvPr>
          <p:cNvGraphicFramePr>
            <a:graphicFrameLocks noGrp="1"/>
          </p:cNvGraphicFramePr>
          <p:nvPr>
            <p:extLst>
              <p:ext uri="{D42A27DB-BD31-4B8C-83A1-F6EECF244321}">
                <p14:modId xmlns:p14="http://schemas.microsoft.com/office/powerpoint/2010/main" val="946334604"/>
              </p:ext>
            </p:extLst>
          </p:nvPr>
        </p:nvGraphicFramePr>
        <p:xfrm>
          <a:off x="5865111" y="2966469"/>
          <a:ext cx="5453225" cy="2791460"/>
        </p:xfrm>
        <a:graphic>
          <a:graphicData uri="http://schemas.openxmlformats.org/drawingml/2006/table">
            <a:tbl>
              <a:tblPr firstRow="1" firstCol="1" bandRow="1"/>
              <a:tblGrid>
                <a:gridCol w="1090645">
                  <a:extLst>
                    <a:ext uri="{9D8B030D-6E8A-4147-A177-3AD203B41FA5}">
                      <a16:colId xmlns:a16="http://schemas.microsoft.com/office/drawing/2014/main" val="1999731112"/>
                    </a:ext>
                  </a:extLst>
                </a:gridCol>
                <a:gridCol w="1090645">
                  <a:extLst>
                    <a:ext uri="{9D8B030D-6E8A-4147-A177-3AD203B41FA5}">
                      <a16:colId xmlns:a16="http://schemas.microsoft.com/office/drawing/2014/main" val="2070595587"/>
                    </a:ext>
                  </a:extLst>
                </a:gridCol>
                <a:gridCol w="1090645">
                  <a:extLst>
                    <a:ext uri="{9D8B030D-6E8A-4147-A177-3AD203B41FA5}">
                      <a16:colId xmlns:a16="http://schemas.microsoft.com/office/drawing/2014/main" val="1856611625"/>
                    </a:ext>
                  </a:extLst>
                </a:gridCol>
                <a:gridCol w="1090645">
                  <a:extLst>
                    <a:ext uri="{9D8B030D-6E8A-4147-A177-3AD203B41FA5}">
                      <a16:colId xmlns:a16="http://schemas.microsoft.com/office/drawing/2014/main" val="2234813734"/>
                    </a:ext>
                  </a:extLst>
                </a:gridCol>
                <a:gridCol w="1090645">
                  <a:extLst>
                    <a:ext uri="{9D8B030D-6E8A-4147-A177-3AD203B41FA5}">
                      <a16:colId xmlns:a16="http://schemas.microsoft.com/office/drawing/2014/main" val="779021799"/>
                    </a:ext>
                  </a:extLst>
                </a:gridCol>
              </a:tblGrid>
              <a:tr h="267970">
                <a:tc>
                  <a:txBody>
                    <a:bodyPr/>
                    <a:lstStyle/>
                    <a:p>
                      <a:pPr marL="0" marR="0" algn="l">
                        <a:lnSpc>
                          <a:spcPct val="107000"/>
                        </a:lnSpc>
                        <a:spcBef>
                          <a:spcPts val="0"/>
                        </a:spcBef>
                        <a:spcAft>
                          <a:spcPts val="0"/>
                        </a:spcAft>
                      </a:pPr>
                      <a:r>
                        <a:rPr lang="en-US" sz="1100" dirty="0">
                          <a:effectLst/>
                          <a:latin typeface="Calibri" panose="020F0502020204030204" pitchFamily="34" charset="0"/>
                          <a:ea typeface="Calibri" panose="020F0502020204030204" pitchFamily="34" charset="0"/>
                          <a:cs typeface="Times New Roman" panose="02020603050405020304" pitchFamily="18" charset="0"/>
                        </a:rPr>
                        <a:t>07/12/2021</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171717"/>
                    </a:solidFill>
                  </a:tcPr>
                </a:tc>
                <a:tc>
                  <a:txBody>
                    <a:bodyPr/>
                    <a:lstStyle/>
                    <a:p>
                      <a:pPr marL="0" marR="0" algn="l">
                        <a:lnSpc>
                          <a:spcPct val="107000"/>
                        </a:lnSpc>
                        <a:spcBef>
                          <a:spcPts val="0"/>
                        </a:spcBef>
                        <a:spcAft>
                          <a:spcPts val="0"/>
                        </a:spcAft>
                      </a:pPr>
                      <a:r>
                        <a:rPr lang="en-US" sz="1100">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07/13/2021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171717"/>
                    </a:solidFill>
                  </a:tcPr>
                </a:tc>
                <a:tc>
                  <a:txBody>
                    <a:bodyPr/>
                    <a:lstStyle/>
                    <a:p>
                      <a:pPr marL="0" marR="0" algn="l">
                        <a:lnSpc>
                          <a:spcPct val="107000"/>
                        </a:lnSpc>
                        <a:spcBef>
                          <a:spcPts val="0"/>
                        </a:spcBef>
                        <a:spcAft>
                          <a:spcPts val="0"/>
                        </a:spcAft>
                      </a:pPr>
                      <a:r>
                        <a:rPr lang="en-US" sz="1100">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07/14/2021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171717"/>
                    </a:solidFill>
                  </a:tcPr>
                </a:tc>
                <a:tc>
                  <a:txBody>
                    <a:bodyPr/>
                    <a:lstStyle/>
                    <a:p>
                      <a:pPr marL="0" marR="0" algn="l">
                        <a:lnSpc>
                          <a:spcPct val="107000"/>
                        </a:lnSpc>
                        <a:spcBef>
                          <a:spcPts val="0"/>
                        </a:spcBef>
                        <a:spcAft>
                          <a:spcPts val="0"/>
                        </a:spcAft>
                      </a:pPr>
                      <a:r>
                        <a:rPr lang="en-US" sz="1100">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07/15/2021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171717"/>
                    </a:solidFill>
                  </a:tcPr>
                </a:tc>
                <a:tc>
                  <a:txBody>
                    <a:bodyPr/>
                    <a:lstStyle/>
                    <a:p>
                      <a:pPr marL="0" marR="0" algn="l">
                        <a:lnSpc>
                          <a:spcPct val="107000"/>
                        </a:lnSpc>
                        <a:spcBef>
                          <a:spcPts val="0"/>
                        </a:spcBef>
                        <a:spcAft>
                          <a:spcPts val="0"/>
                        </a:spcAft>
                      </a:pPr>
                      <a:r>
                        <a:rPr lang="en-US" sz="1100">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07/16/2021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171717"/>
                    </a:solidFill>
                  </a:tcPr>
                </a:tc>
                <a:extLst>
                  <a:ext uri="{0D108BD9-81ED-4DB2-BD59-A6C34878D82A}">
                    <a16:rowId xmlns:a16="http://schemas.microsoft.com/office/drawing/2014/main" val="1011476197"/>
                  </a:ext>
                </a:extLst>
              </a:tr>
              <a:tr h="793750">
                <a:tc>
                  <a:txBody>
                    <a:bodyPr/>
                    <a:lstStyle/>
                    <a:p>
                      <a:pPr marL="0" marR="0" algn="l">
                        <a:lnSpc>
                          <a:spcPct val="107000"/>
                        </a:lnSpc>
                        <a:spcBef>
                          <a:spcPts val="0"/>
                        </a:spcBef>
                        <a:spcAft>
                          <a:spcPts val="0"/>
                        </a:spcAft>
                      </a:pPr>
                      <a:r>
                        <a:rPr lang="en-US" sz="11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Station- U9</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l">
                        <a:lnSpc>
                          <a:spcPct val="107000"/>
                        </a:lnSpc>
                        <a:spcBef>
                          <a:spcPts val="0"/>
                        </a:spcBef>
                        <a:spcAft>
                          <a:spcPts val="0"/>
                        </a:spcAft>
                      </a:pPr>
                      <a:r>
                        <a:rPr lang="en-US" sz="11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Part Number- 19522-6B2-A000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l">
                        <a:lnSpc>
                          <a:spcPct val="107000"/>
                        </a:lnSpc>
                        <a:spcBef>
                          <a:spcPts val="0"/>
                        </a:spcBef>
                        <a:spcAft>
                          <a:spcPts val="0"/>
                        </a:spcAft>
                      </a:pPr>
                      <a:r>
                        <a:rPr lang="en-US" sz="11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Quantity- 720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171717"/>
                    </a:solidFill>
                  </a:tcPr>
                </a:tc>
                <a:tc>
                  <a:txBody>
                    <a:bodyPr/>
                    <a:lstStyle/>
                    <a:p>
                      <a:pPr marL="0" marR="0" algn="l">
                        <a:lnSpc>
                          <a:spcPct val="107000"/>
                        </a:lnSpc>
                        <a:spcBef>
                          <a:spcPts val="0"/>
                        </a:spcBef>
                        <a:spcAft>
                          <a:spcPts val="0"/>
                        </a:spcAft>
                      </a:pPr>
                      <a:r>
                        <a:rPr lang="en-US" sz="1100">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Station- U9</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gn="l">
                        <a:lnSpc>
                          <a:spcPct val="107000"/>
                        </a:lnSpc>
                        <a:spcBef>
                          <a:spcPts val="0"/>
                        </a:spcBef>
                        <a:spcAft>
                          <a:spcPts val="0"/>
                        </a:spcAft>
                      </a:pPr>
                      <a:r>
                        <a:rPr lang="en-US" sz="1100">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Part Number- 19522-6B2-A000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gn="l">
                        <a:lnSpc>
                          <a:spcPct val="107000"/>
                        </a:lnSpc>
                        <a:spcBef>
                          <a:spcPts val="0"/>
                        </a:spcBef>
                        <a:spcAft>
                          <a:spcPts val="0"/>
                        </a:spcAft>
                      </a:pPr>
                      <a:r>
                        <a:rPr lang="en-US" sz="1100">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Quantity- 720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171717"/>
                    </a:solidFill>
                  </a:tcPr>
                </a:tc>
                <a:tc>
                  <a:txBody>
                    <a:bodyPr/>
                    <a:lstStyle/>
                    <a:p>
                      <a:pPr marL="0" marR="0" algn="l">
                        <a:lnSpc>
                          <a:spcPct val="107000"/>
                        </a:lnSpc>
                        <a:spcBef>
                          <a:spcPts val="0"/>
                        </a:spcBef>
                        <a:spcAft>
                          <a:spcPts val="0"/>
                        </a:spcAft>
                      </a:pPr>
                      <a:r>
                        <a:rPr lang="en-US" sz="1100">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Station- U9</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gn="l">
                        <a:lnSpc>
                          <a:spcPct val="107000"/>
                        </a:lnSpc>
                        <a:spcBef>
                          <a:spcPts val="0"/>
                        </a:spcBef>
                        <a:spcAft>
                          <a:spcPts val="0"/>
                        </a:spcAft>
                      </a:pPr>
                      <a:r>
                        <a:rPr lang="en-US" sz="1100">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Part Number- 19522-6B2-A000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gn="l">
                        <a:lnSpc>
                          <a:spcPct val="107000"/>
                        </a:lnSpc>
                        <a:spcBef>
                          <a:spcPts val="0"/>
                        </a:spcBef>
                        <a:spcAft>
                          <a:spcPts val="0"/>
                        </a:spcAft>
                      </a:pPr>
                      <a:r>
                        <a:rPr lang="en-US" sz="1100">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Quantity- 720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171717"/>
                    </a:solidFill>
                  </a:tcPr>
                </a:tc>
                <a:tc>
                  <a:txBody>
                    <a:bodyPr/>
                    <a:lstStyle/>
                    <a:p>
                      <a:pPr marL="0" marR="0" algn="l">
                        <a:lnSpc>
                          <a:spcPct val="107000"/>
                        </a:lnSpc>
                        <a:spcBef>
                          <a:spcPts val="0"/>
                        </a:spcBef>
                        <a:spcAft>
                          <a:spcPts val="0"/>
                        </a:spcAft>
                      </a:pPr>
                      <a:r>
                        <a:rPr lang="en-US" sz="1100">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Station- U9</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gn="l">
                        <a:lnSpc>
                          <a:spcPct val="107000"/>
                        </a:lnSpc>
                        <a:spcBef>
                          <a:spcPts val="0"/>
                        </a:spcBef>
                        <a:spcAft>
                          <a:spcPts val="0"/>
                        </a:spcAft>
                      </a:pPr>
                      <a:r>
                        <a:rPr lang="en-US" sz="1100">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Part Number- 19522-6B2-A000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gn="l">
                        <a:lnSpc>
                          <a:spcPct val="107000"/>
                        </a:lnSpc>
                        <a:spcBef>
                          <a:spcPts val="0"/>
                        </a:spcBef>
                        <a:spcAft>
                          <a:spcPts val="0"/>
                        </a:spcAft>
                      </a:pPr>
                      <a:r>
                        <a:rPr lang="en-US" sz="1100">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Quantity- 720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171717"/>
                    </a:solidFill>
                  </a:tcPr>
                </a:tc>
                <a:tc>
                  <a:txBody>
                    <a:bodyPr/>
                    <a:lstStyle/>
                    <a:p>
                      <a:pPr marL="0" marR="0" algn="l">
                        <a:lnSpc>
                          <a:spcPct val="107000"/>
                        </a:lnSpc>
                        <a:spcBef>
                          <a:spcPts val="0"/>
                        </a:spcBef>
                        <a:spcAft>
                          <a:spcPts val="0"/>
                        </a:spcAft>
                      </a:pPr>
                      <a:r>
                        <a:rPr lang="en-US" sz="1100">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Station- U9</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gn="l">
                        <a:lnSpc>
                          <a:spcPct val="107000"/>
                        </a:lnSpc>
                        <a:spcBef>
                          <a:spcPts val="0"/>
                        </a:spcBef>
                        <a:spcAft>
                          <a:spcPts val="0"/>
                        </a:spcAft>
                      </a:pPr>
                      <a:r>
                        <a:rPr lang="en-US" sz="1100">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Part Number- 19522-6B2-A000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gn="l">
                        <a:lnSpc>
                          <a:spcPct val="107000"/>
                        </a:lnSpc>
                        <a:spcBef>
                          <a:spcPts val="0"/>
                        </a:spcBef>
                        <a:spcAft>
                          <a:spcPts val="0"/>
                        </a:spcAft>
                      </a:pPr>
                      <a:r>
                        <a:rPr lang="en-US" sz="1100">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Quantity- 720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171717"/>
                    </a:solidFill>
                  </a:tcPr>
                </a:tc>
                <a:extLst>
                  <a:ext uri="{0D108BD9-81ED-4DB2-BD59-A6C34878D82A}">
                    <a16:rowId xmlns:a16="http://schemas.microsoft.com/office/drawing/2014/main" val="3747417377"/>
                  </a:ext>
                </a:extLst>
              </a:tr>
              <a:tr h="793750">
                <a:tc>
                  <a:txBody>
                    <a:bodyPr/>
                    <a:lstStyle/>
                    <a:p>
                      <a:pPr marL="0" marR="0" algn="l">
                        <a:lnSpc>
                          <a:spcPct val="107000"/>
                        </a:lnSpc>
                        <a:spcBef>
                          <a:spcPts val="0"/>
                        </a:spcBef>
                        <a:spcAft>
                          <a:spcPts val="0"/>
                        </a:spcAft>
                      </a:pPr>
                      <a:r>
                        <a:rPr lang="en-US" sz="1100">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Station U4</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gn="l">
                        <a:lnSpc>
                          <a:spcPct val="107000"/>
                        </a:lnSpc>
                        <a:spcBef>
                          <a:spcPts val="0"/>
                        </a:spcBef>
                        <a:spcAft>
                          <a:spcPts val="0"/>
                        </a:spcAft>
                      </a:pPr>
                      <a:r>
                        <a:rPr lang="en-US" sz="1100">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Part Number- 19643-7V4-B103</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gn="l">
                        <a:lnSpc>
                          <a:spcPct val="107000"/>
                        </a:lnSpc>
                        <a:spcBef>
                          <a:spcPts val="0"/>
                        </a:spcBef>
                        <a:spcAft>
                          <a:spcPts val="0"/>
                        </a:spcAft>
                      </a:pPr>
                      <a:r>
                        <a:rPr lang="en-US" sz="1100">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Quantity- 380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171717"/>
                    </a:solidFill>
                  </a:tcPr>
                </a:tc>
                <a:tc>
                  <a:txBody>
                    <a:bodyPr/>
                    <a:lstStyle/>
                    <a:p>
                      <a:pPr marL="0" marR="0" algn="l">
                        <a:lnSpc>
                          <a:spcPct val="107000"/>
                        </a:lnSpc>
                        <a:spcBef>
                          <a:spcPts val="0"/>
                        </a:spcBef>
                        <a:spcAft>
                          <a:spcPts val="0"/>
                        </a:spcAft>
                      </a:pPr>
                      <a:r>
                        <a:rPr lang="en-US" sz="1100">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Station U4</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gn="l">
                        <a:lnSpc>
                          <a:spcPct val="107000"/>
                        </a:lnSpc>
                        <a:spcBef>
                          <a:spcPts val="0"/>
                        </a:spcBef>
                        <a:spcAft>
                          <a:spcPts val="0"/>
                        </a:spcAft>
                      </a:pPr>
                      <a:r>
                        <a:rPr lang="en-US" sz="1100">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Part Number- 19643-7V4-B103</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gn="l">
                        <a:lnSpc>
                          <a:spcPct val="107000"/>
                        </a:lnSpc>
                        <a:spcBef>
                          <a:spcPts val="0"/>
                        </a:spcBef>
                        <a:spcAft>
                          <a:spcPts val="0"/>
                        </a:spcAft>
                      </a:pPr>
                      <a:r>
                        <a:rPr lang="en-US" sz="1100">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Quantity- 380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171717"/>
                    </a:solidFill>
                  </a:tcPr>
                </a:tc>
                <a:tc>
                  <a:txBody>
                    <a:bodyPr/>
                    <a:lstStyle/>
                    <a:p>
                      <a:pPr marL="0" marR="0" algn="l">
                        <a:lnSpc>
                          <a:spcPct val="107000"/>
                        </a:lnSpc>
                        <a:spcBef>
                          <a:spcPts val="0"/>
                        </a:spcBef>
                        <a:spcAft>
                          <a:spcPts val="0"/>
                        </a:spcAft>
                      </a:pPr>
                      <a:r>
                        <a:rPr lang="en-US" sz="1100">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Station U4</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gn="l">
                        <a:lnSpc>
                          <a:spcPct val="107000"/>
                        </a:lnSpc>
                        <a:spcBef>
                          <a:spcPts val="0"/>
                        </a:spcBef>
                        <a:spcAft>
                          <a:spcPts val="0"/>
                        </a:spcAft>
                      </a:pPr>
                      <a:r>
                        <a:rPr lang="en-US" sz="1100">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Part Number- 19643-7V4-B103</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gn="l">
                        <a:lnSpc>
                          <a:spcPct val="107000"/>
                        </a:lnSpc>
                        <a:spcBef>
                          <a:spcPts val="0"/>
                        </a:spcBef>
                        <a:spcAft>
                          <a:spcPts val="0"/>
                        </a:spcAft>
                      </a:pPr>
                      <a:r>
                        <a:rPr lang="en-US" sz="1100">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Quantity- 380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171717"/>
                    </a:solidFill>
                  </a:tcPr>
                </a:tc>
                <a:tc>
                  <a:txBody>
                    <a:bodyPr/>
                    <a:lstStyle/>
                    <a:p>
                      <a:pPr marL="0" marR="0" algn="l">
                        <a:lnSpc>
                          <a:spcPct val="107000"/>
                        </a:lnSpc>
                        <a:spcBef>
                          <a:spcPts val="0"/>
                        </a:spcBef>
                        <a:spcAft>
                          <a:spcPts val="0"/>
                        </a:spcAft>
                      </a:pPr>
                      <a:r>
                        <a:rPr lang="en-US" sz="1100">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Station U4</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gn="l">
                        <a:lnSpc>
                          <a:spcPct val="107000"/>
                        </a:lnSpc>
                        <a:spcBef>
                          <a:spcPts val="0"/>
                        </a:spcBef>
                        <a:spcAft>
                          <a:spcPts val="0"/>
                        </a:spcAft>
                      </a:pPr>
                      <a:r>
                        <a:rPr lang="en-US" sz="1100">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Part Number- 19643-7V4-B103</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gn="l">
                        <a:lnSpc>
                          <a:spcPct val="107000"/>
                        </a:lnSpc>
                        <a:spcBef>
                          <a:spcPts val="0"/>
                        </a:spcBef>
                        <a:spcAft>
                          <a:spcPts val="0"/>
                        </a:spcAft>
                      </a:pPr>
                      <a:r>
                        <a:rPr lang="en-US" sz="1100">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Quantity- 380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171717"/>
                    </a:solidFill>
                  </a:tcPr>
                </a:tc>
                <a:tc>
                  <a:txBody>
                    <a:bodyPr/>
                    <a:lstStyle/>
                    <a:p>
                      <a:pPr marL="0" marR="0" algn="l">
                        <a:lnSpc>
                          <a:spcPct val="107000"/>
                        </a:lnSpc>
                        <a:spcBef>
                          <a:spcPts val="0"/>
                        </a:spcBef>
                        <a:spcAft>
                          <a:spcPts val="0"/>
                        </a:spcAft>
                      </a:pPr>
                      <a:r>
                        <a:rPr lang="en-US" sz="1100">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Station U4</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gn="l">
                        <a:lnSpc>
                          <a:spcPct val="107000"/>
                        </a:lnSpc>
                        <a:spcBef>
                          <a:spcPts val="0"/>
                        </a:spcBef>
                        <a:spcAft>
                          <a:spcPts val="0"/>
                        </a:spcAft>
                      </a:pPr>
                      <a:r>
                        <a:rPr lang="en-US" sz="1100">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Part Number- 19643-7V4-B103</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gn="l">
                        <a:lnSpc>
                          <a:spcPct val="107000"/>
                        </a:lnSpc>
                        <a:spcBef>
                          <a:spcPts val="0"/>
                        </a:spcBef>
                        <a:spcAft>
                          <a:spcPts val="0"/>
                        </a:spcAft>
                      </a:pPr>
                      <a:r>
                        <a:rPr lang="en-US" sz="1100">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Quantity- 380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171717"/>
                    </a:solidFill>
                  </a:tcPr>
                </a:tc>
                <a:extLst>
                  <a:ext uri="{0D108BD9-81ED-4DB2-BD59-A6C34878D82A}">
                    <a16:rowId xmlns:a16="http://schemas.microsoft.com/office/drawing/2014/main" val="207130027"/>
                  </a:ext>
                </a:extLst>
              </a:tr>
              <a:tr h="745490">
                <a:tc>
                  <a:txBody>
                    <a:bodyPr/>
                    <a:lstStyle/>
                    <a:p>
                      <a:pPr marL="0" marR="0" algn="l">
                        <a:lnSpc>
                          <a:spcPct val="107000"/>
                        </a:lnSpc>
                        <a:spcBef>
                          <a:spcPts val="0"/>
                        </a:spcBef>
                        <a:spcAft>
                          <a:spcPts val="0"/>
                        </a:spcAft>
                      </a:pPr>
                      <a:r>
                        <a:rPr lang="en-US" sz="1100">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Station V5</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gn="l">
                        <a:lnSpc>
                          <a:spcPct val="107000"/>
                        </a:lnSpc>
                        <a:spcBef>
                          <a:spcPts val="0"/>
                        </a:spcBef>
                        <a:spcAft>
                          <a:spcPts val="0"/>
                        </a:spcAft>
                      </a:pPr>
                      <a:r>
                        <a:rPr lang="en-US" sz="1100">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Part Number- 19567-B23-C192</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gn="l">
                        <a:lnSpc>
                          <a:spcPct val="107000"/>
                        </a:lnSpc>
                        <a:spcBef>
                          <a:spcPts val="0"/>
                        </a:spcBef>
                        <a:spcAft>
                          <a:spcPts val="0"/>
                        </a:spcAft>
                      </a:pPr>
                      <a:r>
                        <a:rPr lang="en-US" sz="1100">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Quantity- 450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171717"/>
                    </a:solidFill>
                  </a:tcPr>
                </a:tc>
                <a:tc>
                  <a:txBody>
                    <a:bodyPr/>
                    <a:lstStyle/>
                    <a:p>
                      <a:pPr marL="0" marR="0" algn="l">
                        <a:lnSpc>
                          <a:spcPct val="107000"/>
                        </a:lnSpc>
                        <a:spcBef>
                          <a:spcPts val="0"/>
                        </a:spcBef>
                        <a:spcAft>
                          <a:spcPts val="0"/>
                        </a:spcAft>
                      </a:pPr>
                      <a:r>
                        <a:rPr lang="en-US" sz="1100">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Station V5</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gn="l">
                        <a:lnSpc>
                          <a:spcPct val="107000"/>
                        </a:lnSpc>
                        <a:spcBef>
                          <a:spcPts val="0"/>
                        </a:spcBef>
                        <a:spcAft>
                          <a:spcPts val="0"/>
                        </a:spcAft>
                      </a:pPr>
                      <a:r>
                        <a:rPr lang="en-US" sz="1100">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Part Number- 19567-B23-C192</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gn="l">
                        <a:lnSpc>
                          <a:spcPct val="107000"/>
                        </a:lnSpc>
                        <a:spcBef>
                          <a:spcPts val="0"/>
                        </a:spcBef>
                        <a:spcAft>
                          <a:spcPts val="0"/>
                        </a:spcAft>
                      </a:pPr>
                      <a:r>
                        <a:rPr lang="en-US" sz="1100">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Quantity- 450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171717"/>
                    </a:solidFill>
                  </a:tcPr>
                </a:tc>
                <a:tc>
                  <a:txBody>
                    <a:bodyPr/>
                    <a:lstStyle/>
                    <a:p>
                      <a:pPr marL="0" marR="0" algn="l">
                        <a:lnSpc>
                          <a:spcPct val="107000"/>
                        </a:lnSpc>
                        <a:spcBef>
                          <a:spcPts val="0"/>
                        </a:spcBef>
                        <a:spcAft>
                          <a:spcPts val="0"/>
                        </a:spcAft>
                      </a:pPr>
                      <a:r>
                        <a:rPr lang="en-US" sz="1100">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Station V5</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gn="l">
                        <a:lnSpc>
                          <a:spcPct val="107000"/>
                        </a:lnSpc>
                        <a:spcBef>
                          <a:spcPts val="0"/>
                        </a:spcBef>
                        <a:spcAft>
                          <a:spcPts val="0"/>
                        </a:spcAft>
                      </a:pPr>
                      <a:r>
                        <a:rPr lang="en-US" sz="1100">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Part Number- 19567-B23-C192</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gn="l">
                        <a:lnSpc>
                          <a:spcPct val="107000"/>
                        </a:lnSpc>
                        <a:spcBef>
                          <a:spcPts val="0"/>
                        </a:spcBef>
                        <a:spcAft>
                          <a:spcPts val="0"/>
                        </a:spcAft>
                      </a:pPr>
                      <a:r>
                        <a:rPr lang="en-US" sz="1100">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Quantity- 450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171717"/>
                    </a:solidFill>
                  </a:tcPr>
                </a:tc>
                <a:tc>
                  <a:txBody>
                    <a:bodyPr/>
                    <a:lstStyle/>
                    <a:p>
                      <a:pPr marL="0" marR="0" algn="l">
                        <a:lnSpc>
                          <a:spcPct val="107000"/>
                        </a:lnSpc>
                        <a:spcBef>
                          <a:spcPts val="0"/>
                        </a:spcBef>
                        <a:spcAft>
                          <a:spcPts val="0"/>
                        </a:spcAft>
                      </a:pPr>
                      <a:r>
                        <a:rPr lang="en-US" sz="1100">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Station V5</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gn="l">
                        <a:lnSpc>
                          <a:spcPct val="107000"/>
                        </a:lnSpc>
                        <a:spcBef>
                          <a:spcPts val="0"/>
                        </a:spcBef>
                        <a:spcAft>
                          <a:spcPts val="0"/>
                        </a:spcAft>
                      </a:pPr>
                      <a:r>
                        <a:rPr lang="en-US" sz="1100">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Part Number- 19567-B23-C192</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gn="l">
                        <a:lnSpc>
                          <a:spcPct val="107000"/>
                        </a:lnSpc>
                        <a:spcBef>
                          <a:spcPts val="0"/>
                        </a:spcBef>
                        <a:spcAft>
                          <a:spcPts val="0"/>
                        </a:spcAft>
                      </a:pPr>
                      <a:r>
                        <a:rPr lang="en-US" sz="1100">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Quantity- 450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171717"/>
                    </a:solidFill>
                  </a:tcPr>
                </a:tc>
                <a:tc>
                  <a:txBody>
                    <a:bodyPr/>
                    <a:lstStyle/>
                    <a:p>
                      <a:pPr marL="0" marR="0" algn="l">
                        <a:lnSpc>
                          <a:spcPct val="107000"/>
                        </a:lnSpc>
                        <a:spcBef>
                          <a:spcPts val="0"/>
                        </a:spcBef>
                        <a:spcAft>
                          <a:spcPts val="0"/>
                        </a:spcAft>
                      </a:pPr>
                      <a:r>
                        <a:rPr lang="en-US" sz="11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Station V5</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l">
                        <a:lnSpc>
                          <a:spcPct val="107000"/>
                        </a:lnSpc>
                        <a:spcBef>
                          <a:spcPts val="0"/>
                        </a:spcBef>
                        <a:spcAft>
                          <a:spcPts val="0"/>
                        </a:spcAft>
                      </a:pPr>
                      <a:r>
                        <a:rPr lang="en-US" sz="11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Part Number- 19567-B23-C192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l">
                        <a:lnSpc>
                          <a:spcPct val="107000"/>
                        </a:lnSpc>
                        <a:spcBef>
                          <a:spcPts val="0"/>
                        </a:spcBef>
                        <a:spcAft>
                          <a:spcPts val="0"/>
                        </a:spcAft>
                      </a:pPr>
                      <a:r>
                        <a:rPr lang="en-US" sz="11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Quantity- 450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171717"/>
                    </a:solidFill>
                  </a:tcPr>
                </a:tc>
                <a:extLst>
                  <a:ext uri="{0D108BD9-81ED-4DB2-BD59-A6C34878D82A}">
                    <a16:rowId xmlns:a16="http://schemas.microsoft.com/office/drawing/2014/main" val="1643400163"/>
                  </a:ext>
                </a:extLst>
              </a:tr>
            </a:tbl>
          </a:graphicData>
        </a:graphic>
      </p:graphicFrame>
      <p:sp>
        <p:nvSpPr>
          <p:cNvPr id="6" name="TextBox 5">
            <a:extLst>
              <a:ext uri="{FF2B5EF4-FFF2-40B4-BE49-F238E27FC236}">
                <a16:creationId xmlns:a16="http://schemas.microsoft.com/office/drawing/2014/main" id="{66FA3D24-C29A-4983-9BD4-4CC396D84E4C}"/>
              </a:ext>
            </a:extLst>
          </p:cNvPr>
          <p:cNvSpPr txBox="1"/>
          <p:nvPr/>
        </p:nvSpPr>
        <p:spPr>
          <a:xfrm>
            <a:off x="1574334" y="2852473"/>
            <a:ext cx="2642532" cy="369332"/>
          </a:xfrm>
          <a:prstGeom prst="rect">
            <a:avLst/>
          </a:prstGeom>
          <a:noFill/>
        </p:spPr>
        <p:txBody>
          <a:bodyPr wrap="square" rtlCol="0">
            <a:spAutoFit/>
          </a:bodyPr>
          <a:lstStyle/>
          <a:p>
            <a:r>
              <a:rPr lang="en-US" dirty="0"/>
              <a:t>Sample Display</a:t>
            </a:r>
          </a:p>
        </p:txBody>
      </p:sp>
      <p:sp>
        <p:nvSpPr>
          <p:cNvPr id="7" name="TextBox 6">
            <a:extLst>
              <a:ext uri="{FF2B5EF4-FFF2-40B4-BE49-F238E27FC236}">
                <a16:creationId xmlns:a16="http://schemas.microsoft.com/office/drawing/2014/main" id="{C3C7D88B-7EF1-4601-9BFC-1216E54D6388}"/>
              </a:ext>
            </a:extLst>
          </p:cNvPr>
          <p:cNvSpPr txBox="1"/>
          <p:nvPr/>
        </p:nvSpPr>
        <p:spPr>
          <a:xfrm>
            <a:off x="7376717" y="2374193"/>
            <a:ext cx="3941619" cy="369332"/>
          </a:xfrm>
          <a:prstGeom prst="rect">
            <a:avLst/>
          </a:prstGeom>
          <a:noFill/>
        </p:spPr>
        <p:txBody>
          <a:bodyPr wrap="square" rtlCol="0">
            <a:spAutoFit/>
          </a:bodyPr>
          <a:lstStyle/>
          <a:p>
            <a:r>
              <a:rPr lang="en-US" dirty="0"/>
              <a:t>Sample </a:t>
            </a:r>
            <a:r>
              <a:rPr lang="en-US" dirty="0" err="1"/>
              <a:t>Ouput</a:t>
            </a:r>
            <a:endParaRPr lang="en-US" dirty="0"/>
          </a:p>
        </p:txBody>
      </p:sp>
    </p:spTree>
    <p:extLst>
      <p:ext uri="{BB962C8B-B14F-4D97-AF65-F5344CB8AC3E}">
        <p14:creationId xmlns:p14="http://schemas.microsoft.com/office/powerpoint/2010/main" val="14178806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58D43-702E-4C4A-B033-923FD455465E}"/>
              </a:ext>
            </a:extLst>
          </p:cNvPr>
          <p:cNvSpPr>
            <a:spLocks noGrp="1"/>
          </p:cNvSpPr>
          <p:nvPr>
            <p:ph type="title"/>
          </p:nvPr>
        </p:nvSpPr>
        <p:spPr/>
        <p:txBody>
          <a:bodyPr/>
          <a:lstStyle/>
          <a:p>
            <a:r>
              <a:rPr lang="en-US" dirty="0"/>
              <a:t>Flowchart</a:t>
            </a:r>
          </a:p>
        </p:txBody>
      </p:sp>
      <p:sp>
        <p:nvSpPr>
          <p:cNvPr id="4" name="TextBox 3">
            <a:extLst>
              <a:ext uri="{FF2B5EF4-FFF2-40B4-BE49-F238E27FC236}">
                <a16:creationId xmlns:a16="http://schemas.microsoft.com/office/drawing/2014/main" id="{94932174-E1CF-4226-A7E2-AEB63901FDB1}"/>
              </a:ext>
            </a:extLst>
          </p:cNvPr>
          <p:cNvSpPr txBox="1"/>
          <p:nvPr/>
        </p:nvSpPr>
        <p:spPr>
          <a:xfrm>
            <a:off x="6100760" y="1983884"/>
            <a:ext cx="5208247" cy="2031325"/>
          </a:xfrm>
          <a:prstGeom prst="rect">
            <a:avLst/>
          </a:prstGeom>
          <a:noFill/>
        </p:spPr>
        <p:txBody>
          <a:bodyPr wrap="square" rtlCol="0">
            <a:spAutoFit/>
          </a:bodyPr>
          <a:lstStyle/>
          <a:p>
            <a:r>
              <a:rPr lang="en-US" b="0" i="0" dirty="0">
                <a:effectLst/>
                <a:latin typeface="Arial" panose="020B0604020202020204" pitchFamily="34" charset="0"/>
              </a:rPr>
              <a:t>Objective:</a:t>
            </a:r>
          </a:p>
          <a:p>
            <a:r>
              <a:rPr lang="en-US" b="0" i="0" dirty="0">
                <a:effectLst/>
                <a:latin typeface="Arial" panose="020B0604020202020204" pitchFamily="34" charset="0"/>
              </a:rPr>
              <a:t>Create a flowchart for a simplified version of your program. Create a working version of it based on your flowchart. This should be a working program that accepts user input, does some calculation, and shows the results. It does not have to use conditional expressions, loops, and the like.</a:t>
            </a:r>
            <a:endParaRPr lang="en-US" dirty="0"/>
          </a:p>
        </p:txBody>
      </p:sp>
      <p:sp>
        <p:nvSpPr>
          <p:cNvPr id="5" name="Oval 4">
            <a:extLst>
              <a:ext uri="{FF2B5EF4-FFF2-40B4-BE49-F238E27FC236}">
                <a16:creationId xmlns:a16="http://schemas.microsoft.com/office/drawing/2014/main" id="{E4F008C8-9622-44FD-9E4B-1C1D5BC28ACC}"/>
              </a:ext>
            </a:extLst>
          </p:cNvPr>
          <p:cNvSpPr/>
          <p:nvPr/>
        </p:nvSpPr>
        <p:spPr>
          <a:xfrm>
            <a:off x="1308761" y="673478"/>
            <a:ext cx="2779395" cy="628650"/>
          </a:xfrm>
          <a:prstGeom prst="ellipse">
            <a:avLst/>
          </a:prstGeom>
          <a:solidFill>
            <a:srgbClr val="4472C4"/>
          </a:solidFill>
          <a:ln w="12700" cap="flat" cmpd="sng" algn="ctr">
            <a:solidFill>
              <a:srgbClr val="4472C4">
                <a:shade val="50000"/>
              </a:srgbClr>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7000"/>
              </a:lnSpc>
              <a:spcBef>
                <a:spcPts val="0"/>
              </a:spcBef>
              <a:spcAft>
                <a:spcPts val="800"/>
              </a:spcAft>
              <a:buClrTx/>
              <a:buSzTx/>
              <a:buFontTx/>
              <a:buNone/>
              <a:tabLst/>
              <a:defRPr/>
            </a:pPr>
            <a:r>
              <a:rPr kumimoji="0" lang="en-US" sz="1100" b="0" i="0" u="none" strike="noStrike" kern="0" cap="none" spc="0" normalizeH="0" baseline="0" noProof="0">
                <a:ln>
                  <a:noFill/>
                </a:ln>
                <a:solidFill>
                  <a:sysClr val="window" lastClr="FFFFFF"/>
                </a:solidFill>
                <a:effectLst/>
                <a:uLnTx/>
                <a:uFillTx/>
                <a:latin typeface="Calibri" panose="020F0502020204030204"/>
                <a:ea typeface="Calibri" panose="020F0502020204030204" pitchFamily="34" charset="0"/>
                <a:cs typeface="Times New Roman" panose="02020603050405020304" pitchFamily="18" charset="0"/>
              </a:rPr>
              <a:t>Start</a:t>
            </a:r>
          </a:p>
        </p:txBody>
      </p:sp>
      <p:sp>
        <p:nvSpPr>
          <p:cNvPr id="6" name="Arrow: Down 5">
            <a:extLst>
              <a:ext uri="{FF2B5EF4-FFF2-40B4-BE49-F238E27FC236}">
                <a16:creationId xmlns:a16="http://schemas.microsoft.com/office/drawing/2014/main" id="{6D1A01AC-3C96-48CF-9842-C815E59B4091}"/>
              </a:ext>
            </a:extLst>
          </p:cNvPr>
          <p:cNvSpPr/>
          <p:nvPr/>
        </p:nvSpPr>
        <p:spPr>
          <a:xfrm>
            <a:off x="2643848" y="1336229"/>
            <a:ext cx="109220" cy="343535"/>
          </a:xfrm>
          <a:prstGeom prst="downArrow">
            <a:avLst/>
          </a:prstGeom>
          <a:solidFill>
            <a:srgbClr val="4472C4"/>
          </a:solidFill>
          <a:ln w="12700" cap="flat" cmpd="sng" algn="ctr">
            <a:solidFill>
              <a:srgbClr val="4472C4">
                <a:shade val="50000"/>
              </a:srgbClr>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 name="Parallelogram 6">
            <a:extLst>
              <a:ext uri="{FF2B5EF4-FFF2-40B4-BE49-F238E27FC236}">
                <a16:creationId xmlns:a16="http://schemas.microsoft.com/office/drawing/2014/main" id="{3A77FAB2-375B-45B1-83B3-AD6C69439994}"/>
              </a:ext>
            </a:extLst>
          </p:cNvPr>
          <p:cNvSpPr/>
          <p:nvPr/>
        </p:nvSpPr>
        <p:spPr>
          <a:xfrm>
            <a:off x="882993" y="1713865"/>
            <a:ext cx="3630930" cy="789940"/>
          </a:xfrm>
          <a:prstGeom prst="parallelogram">
            <a:avLst/>
          </a:prstGeom>
          <a:solidFill>
            <a:srgbClr val="4472C4"/>
          </a:solidFill>
          <a:ln w="12700" cap="flat" cmpd="sng" algn="ctr">
            <a:solidFill>
              <a:srgbClr val="4472C4">
                <a:shade val="50000"/>
              </a:srgbClr>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7000"/>
              </a:lnSpc>
              <a:spcBef>
                <a:spcPts val="0"/>
              </a:spcBef>
              <a:spcAft>
                <a:spcPts val="800"/>
              </a:spcAft>
              <a:buClrTx/>
              <a:buSzTx/>
              <a:buFontTx/>
              <a:buNone/>
              <a:tabLst/>
              <a:defRPr/>
            </a:pPr>
            <a:r>
              <a:rPr kumimoji="0" lang="en-US" sz="1100" b="0" i="0" u="none" strike="noStrike" kern="0" cap="none" spc="0" normalizeH="0" baseline="0" noProof="0" dirty="0">
                <a:ln>
                  <a:noFill/>
                </a:ln>
                <a:solidFill>
                  <a:sysClr val="window" lastClr="FFFFFF"/>
                </a:solidFill>
                <a:effectLst/>
                <a:uLnTx/>
                <a:uFillTx/>
                <a:latin typeface="Calibri" panose="020F0502020204030204"/>
                <a:ea typeface="Calibri" panose="020F0502020204030204" pitchFamily="34" charset="0"/>
                <a:cs typeface="Times New Roman" panose="02020603050405020304" pitchFamily="18" charset="0"/>
              </a:rPr>
              <a:t>Gather Input from User: </a:t>
            </a:r>
            <a:r>
              <a:rPr kumimoji="0" lang="en-US" sz="1100" b="0" i="0" u="none" strike="noStrike" kern="0" cap="none" spc="0" normalizeH="0" baseline="0" noProof="0" dirty="0" err="1">
                <a:ln>
                  <a:noFill/>
                </a:ln>
                <a:solidFill>
                  <a:sysClr val="window" lastClr="FFFFFF"/>
                </a:solidFill>
                <a:effectLst/>
                <a:uLnTx/>
                <a:uFillTx/>
                <a:latin typeface="Calibri" panose="020F0502020204030204"/>
                <a:ea typeface="Calibri" panose="020F0502020204030204" pitchFamily="34" charset="0"/>
                <a:cs typeface="Times New Roman" panose="02020603050405020304" pitchFamily="18" charset="0"/>
              </a:rPr>
              <a:t>prodStation</a:t>
            </a:r>
            <a:r>
              <a:rPr kumimoji="0" lang="en-US" sz="1100" b="0" i="0" u="none" strike="noStrike" kern="0" cap="none" spc="0" normalizeH="0" baseline="0" noProof="0" dirty="0">
                <a:ln>
                  <a:noFill/>
                </a:ln>
                <a:solidFill>
                  <a:sysClr val="window" lastClr="FFFFFF"/>
                </a:solidFill>
                <a:effectLst/>
                <a:uLnTx/>
                <a:uFillTx/>
                <a:latin typeface="Calibri" panose="020F0502020204030204"/>
                <a:ea typeface="Calibri" panose="020F0502020204030204" pitchFamily="34" charset="0"/>
                <a:cs typeface="Times New Roman" panose="02020603050405020304" pitchFamily="18" charset="0"/>
              </a:rPr>
              <a:t>, </a:t>
            </a:r>
            <a:r>
              <a:rPr kumimoji="0" lang="en-US" sz="1100" b="0" i="0" u="none" strike="noStrike" kern="0" cap="none" spc="0" normalizeH="0" baseline="0" noProof="0" dirty="0" err="1">
                <a:ln>
                  <a:noFill/>
                </a:ln>
                <a:solidFill>
                  <a:sysClr val="window" lastClr="FFFFFF"/>
                </a:solidFill>
                <a:effectLst/>
                <a:uLnTx/>
                <a:uFillTx/>
                <a:latin typeface="Calibri" panose="020F0502020204030204"/>
                <a:ea typeface="Calibri" panose="020F0502020204030204" pitchFamily="34" charset="0"/>
                <a:cs typeface="Times New Roman" panose="02020603050405020304" pitchFamily="18" charset="0"/>
              </a:rPr>
              <a:t>partNum</a:t>
            </a:r>
            <a:r>
              <a:rPr kumimoji="0" lang="en-US" sz="1100" b="0" i="0" u="none" strike="noStrike" kern="0" cap="none" spc="0" normalizeH="0" baseline="0" noProof="0" dirty="0">
                <a:ln>
                  <a:noFill/>
                </a:ln>
                <a:solidFill>
                  <a:sysClr val="window" lastClr="FFFFFF"/>
                </a:solidFill>
                <a:effectLst/>
                <a:uLnTx/>
                <a:uFillTx/>
                <a:latin typeface="Calibri" panose="020F0502020204030204"/>
                <a:ea typeface="Calibri" panose="020F0502020204030204" pitchFamily="34" charset="0"/>
                <a:cs typeface="Times New Roman" panose="02020603050405020304" pitchFamily="18" charset="0"/>
              </a:rPr>
              <a:t>, </a:t>
            </a:r>
            <a:r>
              <a:rPr kumimoji="0" lang="en-US" sz="1100" b="0" i="0" u="none" strike="noStrike" kern="0" cap="none" spc="0" normalizeH="0" baseline="0" noProof="0" dirty="0" err="1">
                <a:ln>
                  <a:noFill/>
                </a:ln>
                <a:solidFill>
                  <a:sysClr val="window" lastClr="FFFFFF"/>
                </a:solidFill>
                <a:effectLst/>
                <a:uLnTx/>
                <a:uFillTx/>
                <a:latin typeface="Calibri" panose="020F0502020204030204"/>
                <a:ea typeface="Calibri" panose="020F0502020204030204" pitchFamily="34" charset="0"/>
                <a:cs typeface="Times New Roman" panose="02020603050405020304" pitchFamily="18" charset="0"/>
              </a:rPr>
              <a:t>requestName</a:t>
            </a:r>
            <a:r>
              <a:rPr kumimoji="0" lang="en-US" sz="1100" b="0" i="0" u="none" strike="noStrike" kern="0" cap="none" spc="0" normalizeH="0" baseline="0" noProof="0" dirty="0">
                <a:ln>
                  <a:noFill/>
                </a:ln>
                <a:solidFill>
                  <a:sysClr val="window" lastClr="FFFFFF"/>
                </a:solidFill>
                <a:effectLst/>
                <a:uLnTx/>
                <a:uFillTx/>
                <a:latin typeface="Calibri" panose="020F0502020204030204"/>
                <a:ea typeface="Calibri" panose="020F0502020204030204" pitchFamily="34" charset="0"/>
                <a:cs typeface="Times New Roman" panose="02020603050405020304" pitchFamily="18" charset="0"/>
              </a:rPr>
              <a:t>, </a:t>
            </a:r>
            <a:r>
              <a:rPr kumimoji="0" lang="en-US" sz="1100" b="0" i="0" u="none" strike="noStrike" kern="0" cap="none" spc="0" normalizeH="0" baseline="0" noProof="0" dirty="0" err="1">
                <a:ln>
                  <a:noFill/>
                </a:ln>
                <a:solidFill>
                  <a:sysClr val="window" lastClr="FFFFFF"/>
                </a:solidFill>
                <a:effectLst/>
                <a:uLnTx/>
                <a:uFillTx/>
                <a:latin typeface="Calibri" panose="020F0502020204030204"/>
                <a:ea typeface="Calibri" panose="020F0502020204030204" pitchFamily="34" charset="0"/>
                <a:cs typeface="Times New Roman" panose="02020603050405020304" pitchFamily="18" charset="0"/>
              </a:rPr>
              <a:t>requestAmt</a:t>
            </a:r>
            <a:r>
              <a:rPr kumimoji="0" lang="en-US" sz="1100" b="0" i="0" u="none" strike="noStrike" kern="0" cap="none" spc="0" normalizeH="0" baseline="0" noProof="0" dirty="0">
                <a:ln>
                  <a:noFill/>
                </a:ln>
                <a:solidFill>
                  <a:sysClr val="window" lastClr="FFFFFF"/>
                </a:solidFill>
                <a:effectLst/>
                <a:uLnTx/>
                <a:uFillTx/>
                <a:latin typeface="Calibri" panose="020F0502020204030204"/>
                <a:ea typeface="Calibri" panose="020F0502020204030204" pitchFamily="34" charset="0"/>
                <a:cs typeface="Times New Roman" panose="02020603050405020304" pitchFamily="18" charset="0"/>
              </a:rPr>
              <a:t>, </a:t>
            </a:r>
            <a:r>
              <a:rPr kumimoji="0" lang="en-US" sz="1100" b="0" i="0" u="none" strike="noStrike" kern="0" cap="none" spc="0" normalizeH="0" baseline="0" noProof="0" dirty="0" err="1">
                <a:ln>
                  <a:noFill/>
                </a:ln>
                <a:solidFill>
                  <a:sysClr val="window" lastClr="FFFFFF"/>
                </a:solidFill>
                <a:effectLst/>
                <a:uLnTx/>
                <a:uFillTx/>
                <a:latin typeface="Calibri" panose="020F0502020204030204"/>
                <a:ea typeface="Calibri" panose="020F0502020204030204" pitchFamily="34" charset="0"/>
                <a:cs typeface="Times New Roman" panose="02020603050405020304" pitchFamily="18" charset="0"/>
              </a:rPr>
              <a:t>stockAmt</a:t>
            </a:r>
            <a:r>
              <a:rPr kumimoji="0" lang="en-US" sz="1100" b="0" i="0" u="none" strike="noStrike" kern="0" cap="none" spc="0" normalizeH="0" baseline="0" noProof="0" dirty="0">
                <a:ln>
                  <a:noFill/>
                </a:ln>
                <a:solidFill>
                  <a:sysClr val="window" lastClr="FFFFFF"/>
                </a:solidFill>
                <a:effectLst/>
                <a:uLnTx/>
                <a:uFillTx/>
                <a:latin typeface="Calibri" panose="020F0502020204030204"/>
                <a:ea typeface="Calibri" panose="020F0502020204030204" pitchFamily="34" charset="0"/>
                <a:cs typeface="Times New Roman" panose="02020603050405020304" pitchFamily="18" charset="0"/>
              </a:rPr>
              <a:t>, </a:t>
            </a:r>
            <a:r>
              <a:rPr kumimoji="0" lang="en-US" sz="1100" b="0" i="0" u="none" strike="noStrike" kern="0" cap="none" spc="0" normalizeH="0" baseline="0" noProof="0" dirty="0" err="1">
                <a:ln>
                  <a:noFill/>
                </a:ln>
                <a:solidFill>
                  <a:sysClr val="window" lastClr="FFFFFF"/>
                </a:solidFill>
                <a:effectLst/>
                <a:uLnTx/>
                <a:uFillTx/>
                <a:latin typeface="Calibri" panose="020F0502020204030204"/>
                <a:ea typeface="Calibri" panose="020F0502020204030204" pitchFamily="34" charset="0"/>
                <a:cs typeface="Times New Roman" panose="02020603050405020304" pitchFamily="18" charset="0"/>
              </a:rPr>
              <a:t>totalParts</a:t>
            </a:r>
            <a:r>
              <a:rPr kumimoji="0" lang="en-US" sz="1100" b="0" i="0" u="none" strike="noStrike" kern="0" cap="none" spc="0" normalizeH="0" baseline="0" noProof="0" dirty="0">
                <a:ln>
                  <a:noFill/>
                </a:ln>
                <a:solidFill>
                  <a:sysClr val="window" lastClr="FFFFFF"/>
                </a:solidFill>
                <a:effectLst/>
                <a:uLnTx/>
                <a:uFillTx/>
                <a:latin typeface="Calibri" panose="020F0502020204030204"/>
                <a:ea typeface="Calibri" panose="020F0502020204030204" pitchFamily="34" charset="0"/>
                <a:cs typeface="Times New Roman" panose="02020603050405020304" pitchFamily="18" charset="0"/>
              </a:rPr>
              <a:t>, </a:t>
            </a:r>
            <a:r>
              <a:rPr kumimoji="0" lang="en-US" sz="1100" b="0" i="0" u="none" strike="noStrike" kern="0" cap="none" spc="0" normalizeH="0" baseline="0" noProof="0" dirty="0" err="1">
                <a:ln>
                  <a:noFill/>
                </a:ln>
                <a:solidFill>
                  <a:sysClr val="window" lastClr="FFFFFF"/>
                </a:solidFill>
                <a:effectLst/>
                <a:uLnTx/>
                <a:uFillTx/>
                <a:latin typeface="Calibri" panose="020F0502020204030204"/>
                <a:ea typeface="Calibri" panose="020F0502020204030204" pitchFamily="34" charset="0"/>
                <a:cs typeface="Times New Roman" panose="02020603050405020304" pitchFamily="18" charset="0"/>
              </a:rPr>
              <a:t>totalDays</a:t>
            </a:r>
            <a:r>
              <a:rPr kumimoji="0" lang="en-US" sz="1100" b="0" i="0" u="none" strike="noStrike" kern="0" cap="none" spc="0" normalizeH="0" baseline="0" noProof="0" dirty="0">
                <a:ln>
                  <a:noFill/>
                </a:ln>
                <a:solidFill>
                  <a:sysClr val="window" lastClr="FFFFFF"/>
                </a:solidFill>
                <a:effectLst/>
                <a:uLnTx/>
                <a:uFillTx/>
                <a:latin typeface="Calibri" panose="020F0502020204030204"/>
                <a:ea typeface="Calibri" panose="020F0502020204030204" pitchFamily="34" charset="0"/>
                <a:cs typeface="Times New Roman" panose="02020603050405020304" pitchFamily="18" charset="0"/>
              </a:rPr>
              <a:t>.</a:t>
            </a:r>
          </a:p>
          <a:p>
            <a:pPr marL="0" marR="0" lvl="0" indent="0" algn="ctr" defTabSz="914400" eaLnBrk="1" fontAlgn="auto" latinLnBrk="0" hangingPunct="1">
              <a:lnSpc>
                <a:spcPct val="107000"/>
              </a:lnSpc>
              <a:spcBef>
                <a:spcPts val="0"/>
              </a:spcBef>
              <a:spcAft>
                <a:spcPts val="800"/>
              </a:spcAft>
              <a:buClrTx/>
              <a:buSzTx/>
              <a:buFontTx/>
              <a:buNone/>
              <a:tabLst/>
              <a:defRPr/>
            </a:pPr>
            <a:r>
              <a:rPr kumimoji="0" lang="en-US" sz="1100" b="0" i="0" u="none" strike="noStrike" kern="0" cap="none" spc="0" normalizeH="0" baseline="0" noProof="0" dirty="0">
                <a:ln>
                  <a:noFill/>
                </a:ln>
                <a:solidFill>
                  <a:sysClr val="window" lastClr="FFFFFF"/>
                </a:solidFill>
                <a:effectLst/>
                <a:uLnTx/>
                <a:uFillTx/>
                <a:latin typeface="Calibri" panose="020F0502020204030204"/>
                <a:ea typeface="Calibri" panose="020F0502020204030204" pitchFamily="34" charset="0"/>
                <a:cs typeface="Times New Roman" panose="02020603050405020304" pitchFamily="18" charset="0"/>
              </a:rPr>
              <a:t> </a:t>
            </a:r>
          </a:p>
        </p:txBody>
      </p:sp>
      <p:sp>
        <p:nvSpPr>
          <p:cNvPr id="8" name="Arrow: Down 7">
            <a:extLst>
              <a:ext uri="{FF2B5EF4-FFF2-40B4-BE49-F238E27FC236}">
                <a16:creationId xmlns:a16="http://schemas.microsoft.com/office/drawing/2014/main" id="{9E038C90-CE46-4773-819B-A90DD6B7F8BF}"/>
              </a:ext>
            </a:extLst>
          </p:cNvPr>
          <p:cNvSpPr/>
          <p:nvPr/>
        </p:nvSpPr>
        <p:spPr>
          <a:xfrm>
            <a:off x="2641051" y="4558665"/>
            <a:ext cx="109220" cy="343535"/>
          </a:xfrm>
          <a:prstGeom prst="downArrow">
            <a:avLst/>
          </a:prstGeom>
          <a:solidFill>
            <a:srgbClr val="4472C4"/>
          </a:solidFill>
          <a:ln w="12700" cap="flat" cmpd="sng" algn="ctr">
            <a:solidFill>
              <a:srgbClr val="4472C4">
                <a:shade val="50000"/>
              </a:srgbClr>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 name="Arrow: Down 8">
            <a:extLst>
              <a:ext uri="{FF2B5EF4-FFF2-40B4-BE49-F238E27FC236}">
                <a16:creationId xmlns:a16="http://schemas.microsoft.com/office/drawing/2014/main" id="{96A3C3EE-A5C1-4BC2-A544-E9E45E579284}"/>
              </a:ext>
            </a:extLst>
          </p:cNvPr>
          <p:cNvSpPr/>
          <p:nvPr/>
        </p:nvSpPr>
        <p:spPr>
          <a:xfrm>
            <a:off x="2643847" y="3644900"/>
            <a:ext cx="109220" cy="343535"/>
          </a:xfrm>
          <a:prstGeom prst="downArrow">
            <a:avLst/>
          </a:prstGeom>
          <a:solidFill>
            <a:srgbClr val="4472C4"/>
          </a:solidFill>
          <a:ln w="12700" cap="flat" cmpd="sng" algn="ctr">
            <a:solidFill>
              <a:srgbClr val="4472C4">
                <a:shade val="50000"/>
              </a:srgbClr>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Arrow: Down 9">
            <a:extLst>
              <a:ext uri="{FF2B5EF4-FFF2-40B4-BE49-F238E27FC236}">
                <a16:creationId xmlns:a16="http://schemas.microsoft.com/office/drawing/2014/main" id="{DF0B70E5-E437-4528-8FA5-E7003A2942F3}"/>
              </a:ext>
            </a:extLst>
          </p:cNvPr>
          <p:cNvSpPr/>
          <p:nvPr/>
        </p:nvSpPr>
        <p:spPr>
          <a:xfrm>
            <a:off x="2643848" y="2503805"/>
            <a:ext cx="109220" cy="343535"/>
          </a:xfrm>
          <a:prstGeom prst="downArrow">
            <a:avLst/>
          </a:prstGeom>
          <a:solidFill>
            <a:srgbClr val="4472C4"/>
          </a:solidFill>
          <a:ln w="12700" cap="flat" cmpd="sng" algn="ctr">
            <a:solidFill>
              <a:srgbClr val="4472C4">
                <a:shade val="50000"/>
              </a:srgbClr>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Rectangle 10">
            <a:extLst>
              <a:ext uri="{FF2B5EF4-FFF2-40B4-BE49-F238E27FC236}">
                <a16:creationId xmlns:a16="http://schemas.microsoft.com/office/drawing/2014/main" id="{75242448-B3C7-4993-8B75-08E2A311CD05}"/>
              </a:ext>
            </a:extLst>
          </p:cNvPr>
          <p:cNvSpPr/>
          <p:nvPr/>
        </p:nvSpPr>
        <p:spPr>
          <a:xfrm>
            <a:off x="1630705" y="2854960"/>
            <a:ext cx="2135505" cy="782320"/>
          </a:xfrm>
          <a:prstGeom prst="rect">
            <a:avLst/>
          </a:prstGeom>
          <a:solidFill>
            <a:srgbClr val="4472C4"/>
          </a:solidFill>
          <a:ln w="12700" cap="flat" cmpd="sng" algn="ctr">
            <a:solidFill>
              <a:srgbClr val="4472C4">
                <a:shade val="50000"/>
              </a:srgbClr>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7000"/>
              </a:lnSpc>
              <a:spcBef>
                <a:spcPts val="0"/>
              </a:spcBef>
              <a:spcAft>
                <a:spcPts val="800"/>
              </a:spcAft>
              <a:buClrTx/>
              <a:buSzTx/>
              <a:buFontTx/>
              <a:buNone/>
              <a:tabLst/>
              <a:defRPr/>
            </a:pPr>
            <a:r>
              <a:rPr kumimoji="0" lang="en-US" sz="1100" b="0" i="0" u="none" strike="noStrike" kern="0" cap="none" spc="0" normalizeH="0" baseline="0" noProof="0">
                <a:ln>
                  <a:noFill/>
                </a:ln>
                <a:solidFill>
                  <a:sysClr val="window" lastClr="FFFFFF"/>
                </a:solidFill>
                <a:effectLst/>
                <a:uLnTx/>
                <a:uFillTx/>
                <a:latin typeface="Calibri" panose="020F0502020204030204"/>
                <a:ea typeface="Calibri" panose="020F0502020204030204" pitchFamily="34" charset="0"/>
                <a:cs typeface="Times New Roman" panose="02020603050405020304" pitchFamily="18" charset="0"/>
              </a:rPr>
              <a:t>totalParts =(requestAmt + stockAmt) / totalDays</a:t>
            </a:r>
          </a:p>
        </p:txBody>
      </p:sp>
      <p:sp>
        <p:nvSpPr>
          <p:cNvPr id="12" name="Parallelogram 11">
            <a:extLst>
              <a:ext uri="{FF2B5EF4-FFF2-40B4-BE49-F238E27FC236}">
                <a16:creationId xmlns:a16="http://schemas.microsoft.com/office/drawing/2014/main" id="{9E17DEA9-112C-43C9-8041-2507F32FBD5E}"/>
              </a:ext>
            </a:extLst>
          </p:cNvPr>
          <p:cNvSpPr/>
          <p:nvPr/>
        </p:nvSpPr>
        <p:spPr>
          <a:xfrm>
            <a:off x="930617" y="3988435"/>
            <a:ext cx="3535680" cy="570230"/>
          </a:xfrm>
          <a:prstGeom prst="parallelogram">
            <a:avLst/>
          </a:prstGeom>
          <a:solidFill>
            <a:srgbClr val="4472C4"/>
          </a:solidFill>
          <a:ln w="12700" cap="flat" cmpd="sng" algn="ctr">
            <a:solidFill>
              <a:srgbClr val="4472C4">
                <a:shade val="50000"/>
              </a:srgbClr>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100">
                <a:solidFill>
                  <a:srgbClr val="F2F2F2"/>
                </a:solidFill>
                <a:effectLst/>
                <a:latin typeface="Calibri" panose="020F0502020204030204" pitchFamily="34" charset="0"/>
                <a:ea typeface="Calibri" panose="020F0502020204030204" pitchFamily="34" charset="0"/>
                <a:cs typeface="Times New Roman" panose="02020603050405020304" pitchFamily="18" charset="0"/>
              </a:rPr>
              <a:t>Display daily amount of production needed per station.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3" name="Oval 12">
            <a:extLst>
              <a:ext uri="{FF2B5EF4-FFF2-40B4-BE49-F238E27FC236}">
                <a16:creationId xmlns:a16="http://schemas.microsoft.com/office/drawing/2014/main" id="{7A3C1481-9D3A-49C3-8B61-E8DE1D227B4D}"/>
              </a:ext>
            </a:extLst>
          </p:cNvPr>
          <p:cNvSpPr/>
          <p:nvPr/>
        </p:nvSpPr>
        <p:spPr>
          <a:xfrm>
            <a:off x="1196108" y="4909820"/>
            <a:ext cx="2999105" cy="628650"/>
          </a:xfrm>
          <a:prstGeom prst="ellipse">
            <a:avLst/>
          </a:prstGeom>
          <a:solidFill>
            <a:srgbClr val="4472C4"/>
          </a:solidFill>
          <a:ln w="12700" cap="flat" cmpd="sng" algn="ctr">
            <a:solidFill>
              <a:srgbClr val="4472C4">
                <a:shade val="50000"/>
              </a:srgbClr>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100">
                <a:solidFill>
                  <a:srgbClr val="F2F2F2"/>
                </a:solidFill>
                <a:effectLst/>
                <a:latin typeface="Calibri" panose="020F0502020204030204" pitchFamily="34" charset="0"/>
                <a:ea typeface="Calibri" panose="020F0502020204030204" pitchFamily="34" charset="0"/>
                <a:cs typeface="Times New Roman" panose="02020603050405020304" pitchFamily="18" charset="0"/>
              </a:rPr>
              <a:t>Stop</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4" name="TextBox 13">
            <a:extLst>
              <a:ext uri="{FF2B5EF4-FFF2-40B4-BE49-F238E27FC236}">
                <a16:creationId xmlns:a16="http://schemas.microsoft.com/office/drawing/2014/main" id="{AD959FDB-20B4-4ED0-BB98-852D23DFDAD2}"/>
              </a:ext>
            </a:extLst>
          </p:cNvPr>
          <p:cNvSpPr txBox="1"/>
          <p:nvPr/>
        </p:nvSpPr>
        <p:spPr>
          <a:xfrm>
            <a:off x="6285470" y="4163536"/>
            <a:ext cx="4526692" cy="1477328"/>
          </a:xfrm>
          <a:prstGeom prst="rect">
            <a:avLst/>
          </a:prstGeom>
          <a:noFill/>
        </p:spPr>
        <p:txBody>
          <a:bodyPr wrap="square" rtlCol="0">
            <a:spAutoFit/>
          </a:bodyPr>
          <a:lstStyle/>
          <a:p>
            <a:r>
              <a:rPr lang="en-US" dirty="0"/>
              <a:t>The first step in creating my program was to visualize my program and the action it needed to take and then implement that visualization into a starting program.</a:t>
            </a:r>
          </a:p>
        </p:txBody>
      </p:sp>
    </p:spTree>
    <p:extLst>
      <p:ext uri="{BB962C8B-B14F-4D97-AF65-F5344CB8AC3E}">
        <p14:creationId xmlns:p14="http://schemas.microsoft.com/office/powerpoint/2010/main" val="30238150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BDFADFB3-3D44-49A8-AE3B-A87C61607F7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pic>
        <p:nvPicPr>
          <p:cNvPr id="14" name="Picture 13">
            <a:extLst>
              <a:ext uri="{FF2B5EF4-FFF2-40B4-BE49-F238E27FC236}">
                <a16:creationId xmlns:a16="http://schemas.microsoft.com/office/drawing/2014/main" id="{BB912AE0-CAD9-4F8F-A2A2-BDF07D4EDD2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a:extLst>
              <a:ext uri="{FF2B5EF4-FFF2-40B4-BE49-F238E27FC236}">
                <a16:creationId xmlns:a16="http://schemas.microsoft.com/office/drawing/2014/main" id="{4701D45D-47BD-4956-8FE0-C7CEC91AB960}"/>
              </a:ext>
            </a:extLst>
          </p:cNvPr>
          <p:cNvSpPr>
            <a:spLocks noGrp="1"/>
          </p:cNvSpPr>
          <p:nvPr>
            <p:ph type="title"/>
          </p:nvPr>
        </p:nvSpPr>
        <p:spPr>
          <a:xfrm>
            <a:off x="6839992" y="485449"/>
            <a:ext cx="4510994" cy="1729949"/>
          </a:xfrm>
          <a:noFill/>
          <a:ln w="19050">
            <a:noFill/>
            <a:prstDash val="dash"/>
          </a:ln>
        </p:spPr>
        <p:txBody>
          <a:bodyPr vert="horz" lIns="91440" tIns="45720" rIns="91440" bIns="45720" rtlCol="0" anchor="b">
            <a:normAutofit/>
          </a:bodyPr>
          <a:lstStyle/>
          <a:p>
            <a:r>
              <a:rPr lang="en-US" sz="4800" dirty="0"/>
              <a:t>Flowchart cont.</a:t>
            </a:r>
          </a:p>
        </p:txBody>
      </p:sp>
      <p:sp useBgFill="1">
        <p:nvSpPr>
          <p:cNvPr id="16" name="Rectangle 15">
            <a:extLst>
              <a:ext uri="{FF2B5EF4-FFF2-40B4-BE49-F238E27FC236}">
                <a16:creationId xmlns:a16="http://schemas.microsoft.com/office/drawing/2014/main" id="{A6621E27-B4D3-4EEA-8F4D-BB759FD247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85641" y="-1"/>
            <a:ext cx="5706359" cy="6434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8" name="Rectangle 17">
            <a:extLst>
              <a:ext uri="{FF2B5EF4-FFF2-40B4-BE49-F238E27FC236}">
                <a16:creationId xmlns:a16="http://schemas.microsoft.com/office/drawing/2014/main" id="{9DCD9119-A5D2-4D09-BCB2-70ABD368DB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74623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Text&#10;&#10;Description automatically generated">
            <a:extLst>
              <a:ext uri="{FF2B5EF4-FFF2-40B4-BE49-F238E27FC236}">
                <a16:creationId xmlns:a16="http://schemas.microsoft.com/office/drawing/2014/main" id="{5DB3D349-0E28-4D49-9A75-ED4E3961DC55}"/>
              </a:ext>
            </a:extLst>
          </p:cNvPr>
          <p:cNvPicPr>
            <a:picLocks noChangeAspect="1"/>
          </p:cNvPicPr>
          <p:nvPr/>
        </p:nvPicPr>
        <p:blipFill>
          <a:blip r:embed="rId4"/>
          <a:stretch>
            <a:fillRect/>
          </a:stretch>
        </p:blipFill>
        <p:spPr>
          <a:xfrm>
            <a:off x="643468" y="647408"/>
            <a:ext cx="5475672" cy="5559057"/>
          </a:xfrm>
          <a:prstGeom prst="rect">
            <a:avLst/>
          </a:prstGeom>
        </p:spPr>
      </p:pic>
      <p:pic>
        <p:nvPicPr>
          <p:cNvPr id="9" name="Picture 8" descr="Text&#10;&#10;Description automatically generated">
            <a:extLst>
              <a:ext uri="{FF2B5EF4-FFF2-40B4-BE49-F238E27FC236}">
                <a16:creationId xmlns:a16="http://schemas.microsoft.com/office/drawing/2014/main" id="{FFA23302-99DD-4713-837F-C5E780BE13C0}"/>
              </a:ext>
            </a:extLst>
          </p:cNvPr>
          <p:cNvPicPr>
            <a:picLocks noChangeAspect="1"/>
          </p:cNvPicPr>
          <p:nvPr/>
        </p:nvPicPr>
        <p:blipFill>
          <a:blip r:embed="rId5"/>
          <a:stretch>
            <a:fillRect/>
          </a:stretch>
        </p:blipFill>
        <p:spPr>
          <a:xfrm>
            <a:off x="6968150" y="3413878"/>
            <a:ext cx="4741339" cy="2457450"/>
          </a:xfrm>
          <a:prstGeom prst="rect">
            <a:avLst/>
          </a:prstGeom>
        </p:spPr>
      </p:pic>
      <p:sp>
        <p:nvSpPr>
          <p:cNvPr id="10" name="TextBox 9">
            <a:extLst>
              <a:ext uri="{FF2B5EF4-FFF2-40B4-BE49-F238E27FC236}">
                <a16:creationId xmlns:a16="http://schemas.microsoft.com/office/drawing/2014/main" id="{AD0C00F1-E239-429E-B482-8B4EF7C80BDA}"/>
              </a:ext>
            </a:extLst>
          </p:cNvPr>
          <p:cNvSpPr txBox="1"/>
          <p:nvPr/>
        </p:nvSpPr>
        <p:spPr>
          <a:xfrm>
            <a:off x="643468" y="266300"/>
            <a:ext cx="3610466" cy="369332"/>
          </a:xfrm>
          <a:prstGeom prst="rect">
            <a:avLst/>
          </a:prstGeom>
          <a:noFill/>
        </p:spPr>
        <p:txBody>
          <a:bodyPr wrap="square" rtlCol="0">
            <a:spAutoFit/>
          </a:bodyPr>
          <a:lstStyle/>
          <a:p>
            <a:r>
              <a:rPr lang="en-US" dirty="0"/>
              <a:t>Code:</a:t>
            </a:r>
          </a:p>
        </p:txBody>
      </p:sp>
      <p:sp>
        <p:nvSpPr>
          <p:cNvPr id="11" name="TextBox 10">
            <a:extLst>
              <a:ext uri="{FF2B5EF4-FFF2-40B4-BE49-F238E27FC236}">
                <a16:creationId xmlns:a16="http://schemas.microsoft.com/office/drawing/2014/main" id="{2E8E38D1-84CE-4173-A517-FDEDB4D6B7A5}"/>
              </a:ext>
            </a:extLst>
          </p:cNvPr>
          <p:cNvSpPr txBox="1"/>
          <p:nvPr/>
        </p:nvSpPr>
        <p:spPr>
          <a:xfrm>
            <a:off x="6968150" y="3051870"/>
            <a:ext cx="1779924" cy="369332"/>
          </a:xfrm>
          <a:prstGeom prst="rect">
            <a:avLst/>
          </a:prstGeom>
          <a:noFill/>
        </p:spPr>
        <p:txBody>
          <a:bodyPr wrap="square" rtlCol="0">
            <a:spAutoFit/>
          </a:bodyPr>
          <a:lstStyle/>
          <a:p>
            <a:r>
              <a:rPr lang="en-US" dirty="0"/>
              <a:t>Output:</a:t>
            </a:r>
          </a:p>
        </p:txBody>
      </p:sp>
    </p:spTree>
    <p:extLst>
      <p:ext uri="{BB962C8B-B14F-4D97-AF65-F5344CB8AC3E}">
        <p14:creationId xmlns:p14="http://schemas.microsoft.com/office/powerpoint/2010/main" val="1305549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7DD0B8-5AD0-4F80-B60E-0C28D21BB3E4}"/>
              </a:ext>
            </a:extLst>
          </p:cNvPr>
          <p:cNvSpPr>
            <a:spLocks noGrp="1"/>
          </p:cNvSpPr>
          <p:nvPr>
            <p:ph type="title"/>
          </p:nvPr>
        </p:nvSpPr>
        <p:spPr>
          <a:xfrm>
            <a:off x="3442355" y="282805"/>
            <a:ext cx="8610600" cy="1293028"/>
          </a:xfrm>
        </p:spPr>
        <p:txBody>
          <a:bodyPr/>
          <a:lstStyle/>
          <a:p>
            <a:r>
              <a:rPr lang="en-US" dirty="0"/>
              <a:t>Conditional expression</a:t>
            </a:r>
          </a:p>
        </p:txBody>
      </p:sp>
      <p:sp>
        <p:nvSpPr>
          <p:cNvPr id="5" name="TextBox 4">
            <a:extLst>
              <a:ext uri="{FF2B5EF4-FFF2-40B4-BE49-F238E27FC236}">
                <a16:creationId xmlns:a16="http://schemas.microsoft.com/office/drawing/2014/main" id="{47A0DAD6-D265-40E3-8FED-4143423CFBDF}"/>
              </a:ext>
            </a:extLst>
          </p:cNvPr>
          <p:cNvSpPr txBox="1"/>
          <p:nvPr/>
        </p:nvSpPr>
        <p:spPr>
          <a:xfrm>
            <a:off x="5908547" y="2572180"/>
            <a:ext cx="6094428" cy="3052439"/>
          </a:xfrm>
          <a:prstGeom prst="rect">
            <a:avLst/>
          </a:prstGeom>
          <a:noFill/>
        </p:spPr>
        <p:txBody>
          <a:bodyPr wrap="square">
            <a:spAutoFit/>
          </a:bodyPr>
          <a:lstStyle/>
          <a:p>
            <a:pPr marL="0" marR="0">
              <a:lnSpc>
                <a:spcPct val="107000"/>
              </a:lnSpc>
              <a:spcBef>
                <a:spcPts val="0"/>
              </a:spcBef>
              <a:spcAft>
                <a:spcPts val="800"/>
              </a:spcAft>
            </a:pPr>
            <a:r>
              <a:rPr lang="en-US" sz="1800" dirty="0">
                <a:effectLst/>
                <a:latin typeface="Arial" panose="020B0604020202020204" pitchFamily="34" charset="0"/>
                <a:ea typeface="Calibri" panose="020F0502020204030204" pitchFamily="34" charset="0"/>
                <a:cs typeface="Times New Roman" panose="02020603050405020304" pitchFamily="18" charset="0"/>
              </a:rPr>
              <a:t>Objective:</a:t>
            </a:r>
          </a:p>
          <a:p>
            <a:pPr marL="0" marR="0">
              <a:lnSpc>
                <a:spcPct val="107000"/>
              </a:lnSpc>
              <a:spcBef>
                <a:spcPts val="0"/>
              </a:spcBef>
              <a:spcAft>
                <a:spcPts val="800"/>
              </a:spcAft>
            </a:pPr>
            <a:r>
              <a:rPr lang="en-US" sz="1800" dirty="0">
                <a:effectLst/>
                <a:latin typeface="Arial" panose="020B0604020202020204" pitchFamily="34" charset="0"/>
                <a:ea typeface="Calibri" panose="020F0502020204030204" pitchFamily="34" charset="0"/>
                <a:cs typeface="Times New Roman" panose="02020603050405020304" pitchFamily="18" charset="0"/>
              </a:rPr>
              <a:t>Add at least one conditional expression to your program.</a:t>
            </a:r>
          </a:p>
          <a:p>
            <a:pPr marL="0" marR="0">
              <a:lnSpc>
                <a:spcPct val="107000"/>
              </a:lnSpc>
              <a:spcBef>
                <a:spcPts val="0"/>
              </a:spcBef>
              <a:spcAft>
                <a:spcPts val="800"/>
              </a:spcAft>
            </a:pPr>
            <a:r>
              <a:rPr lang="en-US" dirty="0">
                <a:latin typeface="Arial" panose="020B0604020202020204" pitchFamily="34" charset="0"/>
                <a:ea typeface="Calibri" panose="020F0502020204030204" pitchFamily="34" charset="0"/>
                <a:cs typeface="Times New Roman" panose="02020603050405020304" pitchFamily="18" charset="0"/>
              </a:rPr>
              <a:t>I wanted to add a calculation based on user input. Here I have added a simple y/n? whether the user wanted to include both requested and stock amount together in the production forecast.</a:t>
            </a:r>
            <a:r>
              <a:rPr lang="en-US" sz="1800" dirty="0">
                <a:effectLst/>
                <a:latin typeface="Arial" panose="020B0604020202020204" pitchFamily="34" charset="0"/>
                <a:ea typeface="Calibri" panose="020F0502020204030204" pitchFamily="34" charset="0"/>
                <a:cs typeface="Times New Roman" panose="02020603050405020304" pitchFamily="18" charset="0"/>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Arial" panose="020B0604020202020204" pitchFamily="34" charset="0"/>
                <a:ea typeface="Calibri" panose="020F0502020204030204" pitchFamily="34" charset="0"/>
                <a:cs typeface="Times New Roman" panose="02020603050405020304" pitchFamily="18" charset="0"/>
              </a:rPr>
              <a:t>Highlights: Areas highlighted in blue represent the conditional expressions added for this portion of the project.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8" name="Picture 7" descr="Graphical user interface, website&#10;&#10;Description automatically generated">
            <a:extLst>
              <a:ext uri="{FF2B5EF4-FFF2-40B4-BE49-F238E27FC236}">
                <a16:creationId xmlns:a16="http://schemas.microsoft.com/office/drawing/2014/main" id="{37386038-C306-4B29-BD57-B35B61F0AEB4}"/>
              </a:ext>
            </a:extLst>
          </p:cNvPr>
          <p:cNvPicPr>
            <a:picLocks noChangeAspect="1"/>
          </p:cNvPicPr>
          <p:nvPr/>
        </p:nvPicPr>
        <p:blipFill>
          <a:blip r:embed="rId2"/>
          <a:stretch>
            <a:fillRect/>
          </a:stretch>
        </p:blipFill>
        <p:spPr>
          <a:xfrm>
            <a:off x="687602" y="2398639"/>
            <a:ext cx="4852938" cy="2733675"/>
          </a:xfrm>
          <a:prstGeom prst="rect">
            <a:avLst/>
          </a:prstGeom>
        </p:spPr>
      </p:pic>
    </p:spTree>
    <p:extLst>
      <p:ext uri="{BB962C8B-B14F-4D97-AF65-F5344CB8AC3E}">
        <p14:creationId xmlns:p14="http://schemas.microsoft.com/office/powerpoint/2010/main" val="28242765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F19EF3-B7C8-4BFA-BB19-674E86AD3F60}"/>
              </a:ext>
            </a:extLst>
          </p:cNvPr>
          <p:cNvSpPr>
            <a:spLocks noGrp="1"/>
          </p:cNvSpPr>
          <p:nvPr>
            <p:ph type="title"/>
          </p:nvPr>
        </p:nvSpPr>
        <p:spPr>
          <a:xfrm>
            <a:off x="3400425" y="622971"/>
            <a:ext cx="8610600" cy="1293028"/>
          </a:xfrm>
        </p:spPr>
        <p:txBody>
          <a:bodyPr/>
          <a:lstStyle/>
          <a:p>
            <a:r>
              <a:rPr lang="en-US" dirty="0"/>
              <a:t>Cond. Statement cont.</a:t>
            </a:r>
          </a:p>
        </p:txBody>
      </p:sp>
      <p:pic>
        <p:nvPicPr>
          <p:cNvPr id="7" name="Picture 6" descr="A screenshot of a computer&#10;&#10;Description automatically generated">
            <a:extLst>
              <a:ext uri="{FF2B5EF4-FFF2-40B4-BE49-F238E27FC236}">
                <a16:creationId xmlns:a16="http://schemas.microsoft.com/office/drawing/2014/main" id="{F14E575F-AACE-4283-B2DA-F2DD750723AC}"/>
              </a:ext>
            </a:extLst>
          </p:cNvPr>
          <p:cNvPicPr>
            <a:picLocks noChangeAspect="1"/>
          </p:cNvPicPr>
          <p:nvPr/>
        </p:nvPicPr>
        <p:blipFill>
          <a:blip r:embed="rId2"/>
          <a:stretch>
            <a:fillRect/>
          </a:stretch>
        </p:blipFill>
        <p:spPr>
          <a:xfrm>
            <a:off x="2653734" y="1951312"/>
            <a:ext cx="6884532" cy="4464051"/>
          </a:xfrm>
          <a:prstGeom prst="rect">
            <a:avLst/>
          </a:prstGeom>
        </p:spPr>
      </p:pic>
    </p:spTree>
    <p:extLst>
      <p:ext uri="{BB962C8B-B14F-4D97-AF65-F5344CB8AC3E}">
        <p14:creationId xmlns:p14="http://schemas.microsoft.com/office/powerpoint/2010/main" val="3338472982"/>
      </p:ext>
    </p:extLst>
  </p:cSld>
  <p:clrMapOvr>
    <a:masterClrMapping/>
  </p:clrMapOvr>
</p:sld>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8F31A783-2159-4870-BC29-2BA7D038EA44}"/>
    </a:ext>
  </a:extLst>
</a:theme>
</file>

<file path=docProps/app.xml><?xml version="1.0" encoding="utf-8"?>
<Properties xmlns="http://schemas.openxmlformats.org/officeDocument/2006/extended-properties" xmlns:vt="http://schemas.openxmlformats.org/officeDocument/2006/docPropsVTypes">
  <Template>TM04033937[[fn=Vapor Trail]]</Template>
  <TotalTime>117</TotalTime>
  <Words>1315</Words>
  <Application>Microsoft Office PowerPoint</Application>
  <PresentationFormat>Widescreen</PresentationFormat>
  <Paragraphs>170</Paragraphs>
  <Slides>29</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29</vt:i4>
      </vt:variant>
    </vt:vector>
  </HeadingPairs>
  <TitlesOfParts>
    <vt:vector size="35" baseType="lpstr">
      <vt:lpstr>Arial</vt:lpstr>
      <vt:lpstr>Calibri</vt:lpstr>
      <vt:lpstr>Century Gothic</vt:lpstr>
      <vt:lpstr>Symbol</vt:lpstr>
      <vt:lpstr>Times New Roman</vt:lpstr>
      <vt:lpstr>Vapor Trail</vt:lpstr>
      <vt:lpstr>Production Forecast</vt:lpstr>
      <vt:lpstr>Introduction</vt:lpstr>
      <vt:lpstr>Purpose</vt:lpstr>
      <vt:lpstr>IPO/Design Examples</vt:lpstr>
      <vt:lpstr>IPO/Design Examples cont.</vt:lpstr>
      <vt:lpstr>Flowchart</vt:lpstr>
      <vt:lpstr>Flowchart cont.</vt:lpstr>
      <vt:lpstr>Conditional expression</vt:lpstr>
      <vt:lpstr>Cond. Statement cont.</vt:lpstr>
      <vt:lpstr>Cond. Statement cont.</vt:lpstr>
      <vt:lpstr>loops</vt:lpstr>
      <vt:lpstr>Loops cont.</vt:lpstr>
      <vt:lpstr>Loops cont.</vt:lpstr>
      <vt:lpstr>Loops cont.</vt:lpstr>
      <vt:lpstr>Loops cont.</vt:lpstr>
      <vt:lpstr>ARRAYS</vt:lpstr>
      <vt:lpstr>Arrays cont.</vt:lpstr>
      <vt:lpstr>Arrays cont.</vt:lpstr>
      <vt:lpstr>Hierarchy chart</vt:lpstr>
      <vt:lpstr>Hierarchy cont.</vt:lpstr>
      <vt:lpstr>Hierarchy cont.</vt:lpstr>
      <vt:lpstr>Save/retrieve data</vt:lpstr>
      <vt:lpstr>Save/retrieve cont.</vt:lpstr>
      <vt:lpstr>Save/retrieve data cont.</vt:lpstr>
      <vt:lpstr>Additional Input</vt:lpstr>
      <vt:lpstr>Input cont.</vt:lpstr>
      <vt:lpstr>Challenges</vt:lpstr>
      <vt:lpstr>Future improvements</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Production Forecast</dc:title>
  <dc:creator>Ryan Preece</dc:creator>
  <cp:lastModifiedBy>Ryan Preece</cp:lastModifiedBy>
  <cp:revision>1</cp:revision>
  <dcterms:created xsi:type="dcterms:W3CDTF">2021-08-27T00:47:03Z</dcterms:created>
  <dcterms:modified xsi:type="dcterms:W3CDTF">2021-08-27T02:55:17Z</dcterms:modified>
</cp:coreProperties>
</file>